
<file path=[Content_Types].xml><?xml version="1.0" encoding="utf-8"?>
<Types xmlns="http://schemas.openxmlformats.org/package/2006/content-types">
  <Default Extension="png" ContentType="image/png"/>
  <Default Extension="svg" ContentType="image/svg+xml"/>
  <Default Extension="jpeg" ContentType="image/jpeg"/>
  <Default Extension="mov" ContentType="video/quicktime"/>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7"/>
  </p:notesMasterIdLst>
  <p:sldIdLst>
    <p:sldId id="256" r:id="rId2"/>
    <p:sldId id="288" r:id="rId3"/>
    <p:sldId id="302" r:id="rId4"/>
    <p:sldId id="289" r:id="rId5"/>
    <p:sldId id="304" r:id="rId6"/>
    <p:sldId id="305" r:id="rId7"/>
    <p:sldId id="297" r:id="rId8"/>
    <p:sldId id="294" r:id="rId9"/>
    <p:sldId id="307" r:id="rId10"/>
    <p:sldId id="291" r:id="rId11"/>
    <p:sldId id="258" r:id="rId12"/>
    <p:sldId id="298" r:id="rId13"/>
    <p:sldId id="306" r:id="rId14"/>
    <p:sldId id="300" r:id="rId15"/>
    <p:sldId id="295" r:id="rId16"/>
  </p:sldIdLst>
  <p:sldSz cx="9144000" cy="5143500" type="screen16x9"/>
  <p:notesSz cx="6858000" cy="9144000"/>
  <p:embeddedFontLst>
    <p:embeddedFont>
      <p:font typeface="Tinos" panose="02020603050405020304" pitchFamily="18" charset="0"/>
      <p:regular r:id="rId18"/>
      <p:bold r:id="rId19"/>
      <p:italic r:id="rId20"/>
      <p:boldItalic r:id="rId21"/>
    </p:embeddedFont>
    <p:embeddedFont>
      <p:font typeface="Vidaloka" panose="02000504000000020004" pitchFamily="2" charset="0"/>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4F2C"/>
    <a:srgbClr val="979C58"/>
    <a:srgbClr val="EDECED"/>
    <a:srgbClr val="E2D8CE"/>
    <a:srgbClr val="997D5E"/>
    <a:srgbClr val="000000"/>
    <a:srgbClr val="57889B"/>
    <a:srgbClr val="94714F"/>
    <a:srgbClr val="9E7C59"/>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7517C3-16FC-4F12-B1A8-DF6E63B29C5C}">
  <a:tblStyle styleId="{327517C3-16FC-4F12-B1A8-DF6E63B29C5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58"/>
    <p:restoredTop sz="89043"/>
  </p:normalViewPr>
  <p:slideViewPr>
    <p:cSldViewPr snapToGrid="0" snapToObjects="1">
      <p:cViewPr varScale="1">
        <p:scale>
          <a:sx n="126" d="100"/>
          <a:sy n="126" d="100"/>
        </p:scale>
        <p:origin x="14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0:00 My name is Kelly Jones and I’m here today to tell you about my grandmother. Grandma Jones was my first and best pen pal, but she’d been writing letters since long before I came along. Since she passed away three years ago, I’ve had a box of letters in my apartment that she wrote in the past, and now I am finally putting that box to good use. Those letters are my dataset, and I used natural language processing methods, or NLP, to find out what was most important to her and what her life was like.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3:00 Though these skills have a lot of business applications, the end user of this product is really my family.</a:t>
            </a:r>
          </a:p>
        </p:txBody>
      </p:sp>
    </p:spTree>
    <p:extLst>
      <p:ext uri="{BB962C8B-B14F-4D97-AF65-F5344CB8AC3E}">
        <p14:creationId xmlns:p14="http://schemas.microsoft.com/office/powerpoint/2010/main" val="3686653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3:20 I’ll close with a quote that reminded me that the way we look at the generations ahead of us is just like how they looked at the generation ahead of them. This quote inspired me to continuing to build out this project and make meaning of the legacy she left behind. Thank you.</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OVERFLOW SLIDE</a:t>
            </a:r>
          </a:p>
          <a:p>
            <a:pPr marL="139700" indent="0">
              <a:buNone/>
            </a:pPr>
            <a:r>
              <a:rPr lang="en-US" dirty="0"/>
              <a:t>After her father’s death in 1967, she wrote a lot more letters to her mother. That mirrored my own response to losing Grandpa Jones in 2012, which was to write weekly letters to Grandma until she passed in 2015. It touched me to see that we had the same instinct for how to comfort someone who was grieving, which was to be a constant presence and love them through it.</a:t>
            </a:r>
          </a:p>
        </p:txBody>
      </p:sp>
    </p:spTree>
    <p:extLst>
      <p:ext uri="{BB962C8B-B14F-4D97-AF65-F5344CB8AC3E}">
        <p14:creationId xmlns:p14="http://schemas.microsoft.com/office/powerpoint/2010/main" val="2698208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OVERFLOW SLIDE</a:t>
            </a:r>
          </a:p>
          <a:p>
            <a:pPr marL="139700" indent="0">
              <a:buNone/>
            </a:pPr>
            <a:r>
              <a:rPr lang="en-US" dirty="0"/>
              <a:t>Grandma was really funny, but NLP has a hard time discerning humor.</a:t>
            </a:r>
          </a:p>
        </p:txBody>
      </p:sp>
    </p:spTree>
    <p:extLst>
      <p:ext uri="{BB962C8B-B14F-4D97-AF65-F5344CB8AC3E}">
        <p14:creationId xmlns:p14="http://schemas.microsoft.com/office/powerpoint/2010/main" val="4256152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OVERFLOW SLIDE</a:t>
            </a:r>
          </a:p>
          <a:p>
            <a:pPr marL="0" lvl="0" indent="0">
              <a:spcBef>
                <a:spcPts val="0"/>
              </a:spcBef>
              <a:spcAft>
                <a:spcPts val="0"/>
              </a:spcAft>
              <a:buNone/>
            </a:pPr>
            <a:r>
              <a:rPr lang="en-US" dirty="0"/>
              <a:t>How did letter-writing fit into her life?</a:t>
            </a:r>
            <a:endParaRPr dirty="0"/>
          </a:p>
        </p:txBody>
      </p:sp>
    </p:spTree>
    <p:extLst>
      <p:ext uri="{BB962C8B-B14F-4D97-AF65-F5344CB8AC3E}">
        <p14:creationId xmlns:p14="http://schemas.microsoft.com/office/powerpoint/2010/main" val="2839687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OVERFLOW SLIDE</a:t>
            </a:r>
          </a:p>
          <a:p>
            <a:pPr marL="139700" indent="0">
              <a:buNone/>
            </a:pPr>
            <a:r>
              <a:rPr lang="en-US" dirty="0"/>
              <a:t>The most negative letter</a:t>
            </a:r>
          </a:p>
        </p:txBody>
      </p:sp>
    </p:spTree>
    <p:extLst>
      <p:ext uri="{BB962C8B-B14F-4D97-AF65-F5344CB8AC3E}">
        <p14:creationId xmlns:p14="http://schemas.microsoft.com/office/powerpoint/2010/main" val="1882659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0:30 First, a quick introduction. My grandparents—Betty and Mutt, as they were known—were married for 65 years. Grandma was a nurse and Grandpa was in the Air Force, and thanks to that, they moved more than 30 times… most of those during the first half of their marriage while their family grew to five kids. </a:t>
            </a:r>
          </a:p>
        </p:txBody>
      </p:sp>
    </p:spTree>
    <p:extLst>
      <p:ext uri="{BB962C8B-B14F-4D97-AF65-F5344CB8AC3E}">
        <p14:creationId xmlns:p14="http://schemas.microsoft.com/office/powerpoint/2010/main" val="4230477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When I unpacked the box of letters, I found that there was a lot there. In total, there were 365 letters that my Grandmother had written, the vast majority of those to her parents. There were also 38 different locations postmarked. So my first instinct with this dataset was to map it.</a:t>
            </a:r>
            <a:endParaRPr dirty="0"/>
          </a:p>
        </p:txBody>
      </p:sp>
    </p:spTree>
    <p:extLst>
      <p:ext uri="{BB962C8B-B14F-4D97-AF65-F5344CB8AC3E}">
        <p14:creationId xmlns:p14="http://schemas.microsoft.com/office/powerpoint/2010/main" val="1799353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1:00 These are the locations from which Grandma Jones sent her 362 letters, starting with her hometown of Rugby, North Dakota. Each dot is one letter, jittered around a point where they lived, and you can hover over dots to see the dates. This map shows you where a lot of the US air bases are. </a:t>
            </a:r>
          </a:p>
        </p:txBody>
      </p:sp>
    </p:spTree>
    <p:extLst>
      <p:ext uri="{BB962C8B-B14F-4D97-AF65-F5344CB8AC3E}">
        <p14:creationId xmlns:p14="http://schemas.microsoft.com/office/powerpoint/2010/main" val="166359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68300" indent="-228600">
              <a:buAutoNum type="arabicPeriod"/>
            </a:pPr>
            <a:r>
              <a:rPr lang="en-US" dirty="0"/>
              <a:t>There were a few challenges with this dataset. The first was digitizing the content of the letters. Cursive is a little bit hard for humans to read, but it is a LOT hard for machines. I started by scanning in some letters and running them through Optical Character Recognition software. The output was gibberish. One program returned a full page of Arabic. My next idea was to read the letters aloud into a dictation program, but I found that there were too many errors and it was inefficient to go back and correct them. The fastest way ended up being transcription, getting people who can type quickly to type up the letters. I transcribed more than 50 myself, got a dozen more done by family members, and got another 107 from Amazon Mechanical Turk, which is an online marketplace for human intelligence tasks like this. Using MTurk was fascinating and, in fact, a few of my </a:t>
            </a:r>
            <a:r>
              <a:rPr lang="en-US" dirty="0" err="1"/>
              <a:t>Turkers</a:t>
            </a:r>
            <a:r>
              <a:rPr lang="en-US" dirty="0"/>
              <a:t> are watching this livestream tonight! In total, I have transcribed about half of the dataset, or 170 letters. </a:t>
            </a:r>
          </a:p>
          <a:p>
            <a:pPr marL="368300" indent="-228600">
              <a:buAutoNum type="arabicPeriod"/>
            </a:pPr>
            <a:r>
              <a:rPr lang="en-US" dirty="0"/>
              <a:t>The second challenge with the dataset was that humor doesn’t always translate, so when my grandmother was 8 months pregnant with twins she called “Pete” and “Don’t Repeat”, that doesn’t get captured by the analysis.</a:t>
            </a:r>
          </a:p>
        </p:txBody>
      </p:sp>
    </p:spTree>
    <p:extLst>
      <p:ext uri="{BB962C8B-B14F-4D97-AF65-F5344CB8AC3E}">
        <p14:creationId xmlns:p14="http://schemas.microsoft.com/office/powerpoint/2010/main" val="2254500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Here are some of the results of my analysis. First, I used the Natural Language Toolkit, or NLTK, in Python and looked at n-grams, which are the most common words or sequences of words. </a:t>
            </a:r>
            <a:endParaRPr dirty="0"/>
          </a:p>
        </p:txBody>
      </p:sp>
    </p:spTree>
    <p:extLst>
      <p:ext uri="{BB962C8B-B14F-4D97-AF65-F5344CB8AC3E}">
        <p14:creationId xmlns:p14="http://schemas.microsoft.com/office/powerpoint/2010/main" val="647334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Here are all the places she lived, in chronological order. All letters but two had positive sentiment. Widest range of sentiments in Grand Forks, ND in 1959-61 as her kids reached adolescence</a:t>
            </a:r>
            <a:endParaRPr dirty="0"/>
          </a:p>
        </p:txBody>
      </p:sp>
    </p:spTree>
    <p:extLst>
      <p:ext uri="{BB962C8B-B14F-4D97-AF65-F5344CB8AC3E}">
        <p14:creationId xmlns:p14="http://schemas.microsoft.com/office/powerpoint/2010/main" val="1148510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2:45</a:t>
            </a:r>
          </a:p>
          <a:p>
            <a:pPr marL="139700" indent="0">
              <a:buNone/>
            </a:pPr>
            <a:r>
              <a:rPr lang="en-US" dirty="0"/>
              <a:t>In this case, the end customer of my product was my family, so I wanted to give them a way to explore these letters, including offering suggestions on which letters they may want to read next</a:t>
            </a:r>
          </a:p>
        </p:txBody>
      </p:sp>
    </p:spTree>
    <p:extLst>
      <p:ext uri="{BB962C8B-B14F-4D97-AF65-F5344CB8AC3E}">
        <p14:creationId xmlns:p14="http://schemas.microsoft.com/office/powerpoint/2010/main" val="1710274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6349026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Shape 11"/>
          <p:cNvSpPr/>
          <p:nvPr/>
        </p:nvSpPr>
        <p:spPr>
          <a:xfrm>
            <a:off x="2918075" y="917875"/>
            <a:ext cx="3307800" cy="3307800"/>
          </a:xfrm>
          <a:prstGeom prst="rect">
            <a:avLst/>
          </a:prstGeom>
          <a:solidFill>
            <a:srgbClr val="9E7C59"/>
          </a:solidFill>
          <a:ln w="152400" cap="flat" cmpd="sng">
            <a:solidFill>
              <a:srgbClr val="FFFFFF"/>
            </a:solidFill>
            <a:prstDash val="solid"/>
            <a:miter lim="8000"/>
            <a:headEnd type="none" w="sm" len="sm"/>
            <a:tailEnd type="none" w="sm" len="sm"/>
          </a:ln>
          <a:effectLst>
            <a:outerShdw blurRad="214313" dist="95250" dir="5400000" algn="bl" rotWithShape="0">
              <a:srgbClr val="000000">
                <a:alpha val="4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txBox="1">
            <a:spLocks noGrp="1"/>
          </p:cNvSpPr>
          <p:nvPr>
            <p:ph type="ctrTitle"/>
          </p:nvPr>
        </p:nvSpPr>
        <p:spPr>
          <a:xfrm>
            <a:off x="3217625" y="1206625"/>
            <a:ext cx="2708700" cy="2730300"/>
          </a:xfrm>
          <a:prstGeom prst="rect">
            <a:avLst/>
          </a:prstGeom>
        </p:spPr>
        <p:txBody>
          <a:bodyPr spcFirstLastPara="1" wrap="square" lIns="91425" tIns="91425" rIns="91425" bIns="91425" anchor="ctr" anchorCtr="0"/>
          <a:lstStyle>
            <a:lvl1pPr lvl="0" algn="ctr">
              <a:spcBef>
                <a:spcPts val="0"/>
              </a:spcBef>
              <a:spcAft>
                <a:spcPts val="0"/>
              </a:spcAft>
              <a:buClr>
                <a:srgbClr val="FFFFFF"/>
              </a:buClr>
              <a:buSzPts val="3000"/>
              <a:buNone/>
              <a:defRPr sz="3000">
                <a:solidFill>
                  <a:srgbClr val="FFFFFF"/>
                </a:solidFill>
              </a:defRPr>
            </a:lvl1pPr>
            <a:lvl2pPr lvl="1" algn="ctr">
              <a:spcBef>
                <a:spcPts val="0"/>
              </a:spcBef>
              <a:spcAft>
                <a:spcPts val="0"/>
              </a:spcAft>
              <a:buClr>
                <a:srgbClr val="FFFFFF"/>
              </a:buClr>
              <a:buSzPts val="3000"/>
              <a:buNone/>
              <a:defRPr sz="3000">
                <a:solidFill>
                  <a:srgbClr val="FFFFFF"/>
                </a:solidFill>
              </a:defRPr>
            </a:lvl2pPr>
            <a:lvl3pPr lvl="2" algn="ctr">
              <a:spcBef>
                <a:spcPts val="0"/>
              </a:spcBef>
              <a:spcAft>
                <a:spcPts val="0"/>
              </a:spcAft>
              <a:buClr>
                <a:srgbClr val="FFFFFF"/>
              </a:buClr>
              <a:buSzPts val="3000"/>
              <a:buNone/>
              <a:defRPr sz="3000">
                <a:solidFill>
                  <a:srgbClr val="FFFFFF"/>
                </a:solidFill>
              </a:defRPr>
            </a:lvl3pPr>
            <a:lvl4pPr lvl="3" algn="ctr">
              <a:spcBef>
                <a:spcPts val="0"/>
              </a:spcBef>
              <a:spcAft>
                <a:spcPts val="0"/>
              </a:spcAft>
              <a:buClr>
                <a:srgbClr val="FFFFFF"/>
              </a:buClr>
              <a:buSzPts val="3000"/>
              <a:buNone/>
              <a:defRPr sz="3000">
                <a:solidFill>
                  <a:srgbClr val="FFFFFF"/>
                </a:solidFill>
              </a:defRPr>
            </a:lvl4pPr>
            <a:lvl5pPr lvl="4" algn="ctr">
              <a:spcBef>
                <a:spcPts val="0"/>
              </a:spcBef>
              <a:spcAft>
                <a:spcPts val="0"/>
              </a:spcAft>
              <a:buClr>
                <a:srgbClr val="FFFFFF"/>
              </a:buClr>
              <a:buSzPts val="3000"/>
              <a:buNone/>
              <a:defRPr sz="3000">
                <a:solidFill>
                  <a:srgbClr val="FFFFFF"/>
                </a:solidFill>
              </a:defRPr>
            </a:lvl5pPr>
            <a:lvl6pPr lvl="5" algn="ctr">
              <a:spcBef>
                <a:spcPts val="0"/>
              </a:spcBef>
              <a:spcAft>
                <a:spcPts val="0"/>
              </a:spcAft>
              <a:buClr>
                <a:srgbClr val="FFFFFF"/>
              </a:buClr>
              <a:buSzPts val="3000"/>
              <a:buNone/>
              <a:defRPr sz="3000">
                <a:solidFill>
                  <a:srgbClr val="FFFFFF"/>
                </a:solidFill>
              </a:defRPr>
            </a:lvl6pPr>
            <a:lvl7pPr lvl="6" algn="ctr">
              <a:spcBef>
                <a:spcPts val="0"/>
              </a:spcBef>
              <a:spcAft>
                <a:spcPts val="0"/>
              </a:spcAft>
              <a:buClr>
                <a:srgbClr val="FFFFFF"/>
              </a:buClr>
              <a:buSzPts val="3000"/>
              <a:buNone/>
              <a:defRPr sz="3000">
                <a:solidFill>
                  <a:srgbClr val="FFFFFF"/>
                </a:solidFill>
              </a:defRPr>
            </a:lvl7pPr>
            <a:lvl8pPr lvl="7" algn="ctr">
              <a:spcBef>
                <a:spcPts val="0"/>
              </a:spcBef>
              <a:spcAft>
                <a:spcPts val="0"/>
              </a:spcAft>
              <a:buClr>
                <a:srgbClr val="FFFFFF"/>
              </a:buClr>
              <a:buSzPts val="3000"/>
              <a:buNone/>
              <a:defRPr sz="3000">
                <a:solidFill>
                  <a:srgbClr val="FFFFFF"/>
                </a:solidFill>
              </a:defRPr>
            </a:lvl8pPr>
            <a:lvl9pPr lvl="8" algn="ctr">
              <a:spcBef>
                <a:spcPts val="0"/>
              </a:spcBef>
              <a:spcAft>
                <a:spcPts val="0"/>
              </a:spcAft>
              <a:buClr>
                <a:srgbClr val="FFFFFF"/>
              </a:buClr>
              <a:buSzPts val="3000"/>
              <a:buNone/>
              <a:defRPr sz="3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reserve="1" userDrawn="1">
  <p:cSld name="1_Quote">
    <p:bg>
      <p:bgPr>
        <a:solidFill>
          <a:srgbClr val="9E7C59"/>
        </a:solidFill>
        <a:effectLst/>
      </p:bgPr>
    </p:bg>
    <p:spTree>
      <p:nvGrpSpPr>
        <p:cNvPr id="1" name="Shape 20"/>
        <p:cNvGrpSpPr/>
        <p:nvPr/>
      </p:nvGrpSpPr>
      <p:grpSpPr>
        <a:xfrm>
          <a:off x="0" y="0"/>
          <a:ext cx="0" cy="0"/>
          <a:chOff x="0" y="0"/>
          <a:chExt cx="0" cy="0"/>
        </a:xfrm>
      </p:grpSpPr>
    </p:spTree>
    <p:extLst>
      <p:ext uri="{BB962C8B-B14F-4D97-AF65-F5344CB8AC3E}">
        <p14:creationId xmlns:p14="http://schemas.microsoft.com/office/powerpoint/2010/main" val="4184094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userDrawn="1">
  <p:cSld name="1_Quote">
    <p:bg>
      <p:bgPr>
        <a:solidFill>
          <a:srgbClr val="704F2C"/>
        </a:solidFill>
        <a:effectLst/>
      </p:bgPr>
    </p:bg>
    <p:spTree>
      <p:nvGrpSpPr>
        <p:cNvPr id="1" name="Shape 20"/>
        <p:cNvGrpSpPr/>
        <p:nvPr/>
      </p:nvGrpSpPr>
      <p:grpSpPr>
        <a:xfrm>
          <a:off x="0" y="0"/>
          <a:ext cx="0" cy="0"/>
          <a:chOff x="0" y="0"/>
          <a:chExt cx="0" cy="0"/>
        </a:xfrm>
      </p:grpSpPr>
    </p:spTree>
    <p:extLst>
      <p:ext uri="{BB962C8B-B14F-4D97-AF65-F5344CB8AC3E}">
        <p14:creationId xmlns:p14="http://schemas.microsoft.com/office/powerpoint/2010/main" val="696782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container" type="blank">
  <p:cSld name="BLANK">
    <p:spTree>
      <p:nvGrpSpPr>
        <p:cNvPr id="1" name="Shape 77"/>
        <p:cNvGrpSpPr/>
        <p:nvPr/>
      </p:nvGrpSpPr>
      <p:grpSpPr>
        <a:xfrm>
          <a:off x="0" y="0"/>
          <a:ext cx="0" cy="0"/>
          <a:chOff x="0" y="0"/>
          <a:chExt cx="0" cy="0"/>
        </a:xfrm>
      </p:grpSpPr>
      <p:sp>
        <p:nvSpPr>
          <p:cNvPr id="78" name="Shape 78"/>
          <p:cNvSpPr/>
          <p:nvPr/>
        </p:nvSpPr>
        <p:spPr>
          <a:xfrm>
            <a:off x="554700" y="544650"/>
            <a:ext cx="8034600" cy="4054200"/>
          </a:xfrm>
          <a:prstGeom prst="rect">
            <a:avLst/>
          </a:prstGeom>
          <a:solidFill>
            <a:srgbClr val="EFEFEF"/>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with frame">
  <p:cSld name="BLANK_1_1">
    <p:spTree>
      <p:nvGrpSpPr>
        <p:cNvPr id="1" name="Shape 85"/>
        <p:cNvGrpSpPr/>
        <p:nvPr/>
      </p:nvGrpSpPr>
      <p:grpSpPr>
        <a:xfrm>
          <a:off x="0" y="0"/>
          <a:ext cx="0" cy="0"/>
          <a:chOff x="0" y="0"/>
          <a:chExt cx="0" cy="0"/>
        </a:xfrm>
      </p:grpSpPr>
      <p:sp>
        <p:nvSpPr>
          <p:cNvPr id="86" name="Shape 86"/>
          <p:cNvSpPr/>
          <p:nvPr/>
        </p:nvSpPr>
        <p:spPr>
          <a:xfrm>
            <a:off x="0" y="0"/>
            <a:ext cx="9144000" cy="5143500"/>
          </a:xfrm>
          <a:prstGeom prst="frame">
            <a:avLst>
              <a:gd name="adj1" fmla="val 10576"/>
            </a:avLst>
          </a:prstGeom>
          <a:solidFill>
            <a:srgbClr val="1A0808">
              <a:alpha val="3037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87" name="Shape 87"/>
          <p:cNvPicPr preferRelativeResize="0"/>
          <p:nvPr userDrawn="1"/>
        </p:nvPicPr>
        <p:blipFill>
          <a:blip r:embed="rId2">
            <a:alphaModFix/>
          </a:blip>
          <a:stretch>
            <a:fillRect/>
          </a:stretch>
        </p:blipFill>
        <p:spPr>
          <a:xfrm>
            <a:off x="147750" y="224000"/>
            <a:ext cx="8848500" cy="4712100"/>
          </a:xfrm>
          <a:prstGeom prst="frame">
            <a:avLst>
              <a:gd name="adj1" fmla="val 7899"/>
            </a:avLst>
          </a:prstGeom>
          <a:noFill/>
          <a:ln>
            <a:noFill/>
          </a:ln>
        </p:spPr>
      </p:pic>
      <p:sp>
        <p:nvSpPr>
          <p:cNvPr id="89" name="Shape 89"/>
          <p:cNvSpPr/>
          <p:nvPr/>
        </p:nvSpPr>
        <p:spPr>
          <a:xfrm>
            <a:off x="554700" y="544650"/>
            <a:ext cx="8034600" cy="4054200"/>
          </a:xfrm>
          <a:prstGeom prst="rect">
            <a:avLst/>
          </a:prstGeom>
          <a:noFill/>
          <a:ln w="1143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9E7C59"/>
        </a:solidFill>
        <a:effectLst/>
      </p:bgPr>
    </p:bg>
    <p:spTree>
      <p:nvGrpSpPr>
        <p:cNvPr id="1" name="Shape 5"/>
        <p:cNvGrpSpPr/>
        <p:nvPr/>
      </p:nvGrpSpPr>
      <p:grpSpPr>
        <a:xfrm>
          <a:off x="0" y="0"/>
          <a:ext cx="0" cy="0"/>
          <a:chOff x="0" y="0"/>
          <a:chExt cx="0" cy="0"/>
        </a:xfrm>
      </p:grpSpPr>
      <p:sp>
        <p:nvSpPr>
          <p:cNvPr id="6" name="Shape 6"/>
          <p:cNvSpPr/>
          <p:nvPr userDrawn="1"/>
        </p:nvSpPr>
        <p:spPr>
          <a:xfrm>
            <a:off x="0" y="0"/>
            <a:ext cx="9144000" cy="5143488"/>
          </a:xfrm>
          <a:custGeom>
            <a:avLst/>
            <a:gdLst/>
            <a:ahLst/>
            <a:cxnLst/>
            <a:rect l="0" t="0" r="0" b="0"/>
            <a:pathLst>
              <a:path w="285750" h="160734" extrusionOk="0">
                <a:moveTo>
                  <a:pt x="1116" y="0"/>
                </a:moveTo>
                <a:lnTo>
                  <a:pt x="0" y="1116"/>
                </a:lnTo>
                <a:lnTo>
                  <a:pt x="0" y="1563"/>
                </a:lnTo>
                <a:lnTo>
                  <a:pt x="1563" y="0"/>
                </a:lnTo>
                <a:close/>
                <a:moveTo>
                  <a:pt x="7367" y="0"/>
                </a:moveTo>
                <a:lnTo>
                  <a:pt x="0" y="7367"/>
                </a:lnTo>
                <a:lnTo>
                  <a:pt x="0" y="7813"/>
                </a:lnTo>
                <a:lnTo>
                  <a:pt x="7813" y="0"/>
                </a:lnTo>
                <a:close/>
                <a:moveTo>
                  <a:pt x="13618" y="0"/>
                </a:moveTo>
                <a:lnTo>
                  <a:pt x="0" y="13618"/>
                </a:lnTo>
                <a:lnTo>
                  <a:pt x="0" y="14064"/>
                </a:lnTo>
                <a:lnTo>
                  <a:pt x="14064" y="0"/>
                </a:lnTo>
                <a:close/>
                <a:moveTo>
                  <a:pt x="19869" y="0"/>
                </a:moveTo>
                <a:lnTo>
                  <a:pt x="0" y="19869"/>
                </a:lnTo>
                <a:lnTo>
                  <a:pt x="0" y="20315"/>
                </a:lnTo>
                <a:lnTo>
                  <a:pt x="20315" y="0"/>
                </a:lnTo>
                <a:close/>
                <a:moveTo>
                  <a:pt x="26119" y="0"/>
                </a:moveTo>
                <a:lnTo>
                  <a:pt x="0" y="26119"/>
                </a:lnTo>
                <a:lnTo>
                  <a:pt x="0" y="26566"/>
                </a:lnTo>
                <a:lnTo>
                  <a:pt x="26566" y="0"/>
                </a:lnTo>
                <a:close/>
                <a:moveTo>
                  <a:pt x="32370" y="0"/>
                </a:moveTo>
                <a:lnTo>
                  <a:pt x="0" y="32370"/>
                </a:lnTo>
                <a:lnTo>
                  <a:pt x="0" y="32817"/>
                </a:lnTo>
                <a:lnTo>
                  <a:pt x="32817" y="0"/>
                </a:lnTo>
                <a:close/>
                <a:moveTo>
                  <a:pt x="38621" y="0"/>
                </a:moveTo>
                <a:lnTo>
                  <a:pt x="0" y="38621"/>
                </a:lnTo>
                <a:lnTo>
                  <a:pt x="0" y="39067"/>
                </a:lnTo>
                <a:lnTo>
                  <a:pt x="39067" y="0"/>
                </a:lnTo>
                <a:close/>
                <a:moveTo>
                  <a:pt x="44872" y="0"/>
                </a:moveTo>
                <a:lnTo>
                  <a:pt x="0" y="44872"/>
                </a:lnTo>
                <a:lnTo>
                  <a:pt x="0" y="45318"/>
                </a:lnTo>
                <a:lnTo>
                  <a:pt x="45318" y="0"/>
                </a:lnTo>
                <a:close/>
                <a:moveTo>
                  <a:pt x="51122" y="0"/>
                </a:moveTo>
                <a:lnTo>
                  <a:pt x="0" y="51122"/>
                </a:lnTo>
                <a:lnTo>
                  <a:pt x="0" y="51569"/>
                </a:lnTo>
                <a:lnTo>
                  <a:pt x="51569" y="0"/>
                </a:lnTo>
                <a:close/>
                <a:moveTo>
                  <a:pt x="57373" y="0"/>
                </a:moveTo>
                <a:lnTo>
                  <a:pt x="0" y="57373"/>
                </a:lnTo>
                <a:lnTo>
                  <a:pt x="0" y="57820"/>
                </a:lnTo>
                <a:lnTo>
                  <a:pt x="57820" y="0"/>
                </a:lnTo>
                <a:close/>
                <a:moveTo>
                  <a:pt x="63624" y="0"/>
                </a:moveTo>
                <a:lnTo>
                  <a:pt x="0" y="63624"/>
                </a:lnTo>
                <a:lnTo>
                  <a:pt x="0" y="64070"/>
                </a:lnTo>
                <a:lnTo>
                  <a:pt x="64071" y="0"/>
                </a:lnTo>
                <a:close/>
                <a:moveTo>
                  <a:pt x="69875" y="0"/>
                </a:moveTo>
                <a:lnTo>
                  <a:pt x="0" y="69875"/>
                </a:lnTo>
                <a:lnTo>
                  <a:pt x="0" y="70321"/>
                </a:lnTo>
                <a:lnTo>
                  <a:pt x="70321" y="0"/>
                </a:lnTo>
                <a:close/>
                <a:moveTo>
                  <a:pt x="76126" y="0"/>
                </a:moveTo>
                <a:lnTo>
                  <a:pt x="0" y="76125"/>
                </a:lnTo>
                <a:lnTo>
                  <a:pt x="0" y="76572"/>
                </a:lnTo>
                <a:lnTo>
                  <a:pt x="76572" y="0"/>
                </a:lnTo>
                <a:close/>
                <a:moveTo>
                  <a:pt x="82376" y="0"/>
                </a:moveTo>
                <a:lnTo>
                  <a:pt x="0" y="82376"/>
                </a:lnTo>
                <a:lnTo>
                  <a:pt x="0" y="82823"/>
                </a:lnTo>
                <a:lnTo>
                  <a:pt x="82823" y="0"/>
                </a:lnTo>
                <a:close/>
                <a:moveTo>
                  <a:pt x="88627" y="0"/>
                </a:moveTo>
                <a:lnTo>
                  <a:pt x="0" y="88627"/>
                </a:lnTo>
                <a:lnTo>
                  <a:pt x="0" y="89073"/>
                </a:lnTo>
                <a:lnTo>
                  <a:pt x="89074" y="0"/>
                </a:lnTo>
                <a:close/>
                <a:moveTo>
                  <a:pt x="94878" y="0"/>
                </a:moveTo>
                <a:lnTo>
                  <a:pt x="0" y="94878"/>
                </a:lnTo>
                <a:lnTo>
                  <a:pt x="0" y="95324"/>
                </a:lnTo>
                <a:lnTo>
                  <a:pt x="95324" y="0"/>
                </a:lnTo>
                <a:close/>
                <a:moveTo>
                  <a:pt x="101129" y="0"/>
                </a:moveTo>
                <a:lnTo>
                  <a:pt x="0" y="101128"/>
                </a:lnTo>
                <a:lnTo>
                  <a:pt x="0" y="101575"/>
                </a:lnTo>
                <a:lnTo>
                  <a:pt x="101575" y="0"/>
                </a:lnTo>
                <a:close/>
                <a:moveTo>
                  <a:pt x="107379" y="0"/>
                </a:moveTo>
                <a:lnTo>
                  <a:pt x="0" y="107379"/>
                </a:lnTo>
                <a:lnTo>
                  <a:pt x="0" y="107826"/>
                </a:lnTo>
                <a:lnTo>
                  <a:pt x="107826" y="0"/>
                </a:lnTo>
                <a:close/>
                <a:moveTo>
                  <a:pt x="113630" y="0"/>
                </a:moveTo>
                <a:lnTo>
                  <a:pt x="0" y="113630"/>
                </a:lnTo>
                <a:lnTo>
                  <a:pt x="0" y="114076"/>
                </a:lnTo>
                <a:lnTo>
                  <a:pt x="114077" y="0"/>
                </a:lnTo>
                <a:close/>
                <a:moveTo>
                  <a:pt x="119881" y="0"/>
                </a:moveTo>
                <a:lnTo>
                  <a:pt x="0" y="119881"/>
                </a:lnTo>
                <a:lnTo>
                  <a:pt x="0" y="120327"/>
                </a:lnTo>
                <a:lnTo>
                  <a:pt x="120328" y="0"/>
                </a:lnTo>
                <a:close/>
                <a:moveTo>
                  <a:pt x="126132" y="0"/>
                </a:moveTo>
                <a:lnTo>
                  <a:pt x="0" y="126132"/>
                </a:lnTo>
                <a:lnTo>
                  <a:pt x="0" y="126578"/>
                </a:lnTo>
                <a:lnTo>
                  <a:pt x="126578" y="0"/>
                </a:lnTo>
                <a:close/>
                <a:moveTo>
                  <a:pt x="132383" y="0"/>
                </a:moveTo>
                <a:lnTo>
                  <a:pt x="0" y="132382"/>
                </a:lnTo>
                <a:lnTo>
                  <a:pt x="0" y="132829"/>
                </a:lnTo>
                <a:lnTo>
                  <a:pt x="132829" y="0"/>
                </a:lnTo>
                <a:close/>
                <a:moveTo>
                  <a:pt x="138633" y="0"/>
                </a:moveTo>
                <a:lnTo>
                  <a:pt x="0" y="138633"/>
                </a:lnTo>
                <a:lnTo>
                  <a:pt x="0" y="139080"/>
                </a:lnTo>
                <a:lnTo>
                  <a:pt x="139080" y="0"/>
                </a:lnTo>
                <a:close/>
                <a:moveTo>
                  <a:pt x="144884" y="0"/>
                </a:moveTo>
                <a:lnTo>
                  <a:pt x="0" y="144884"/>
                </a:lnTo>
                <a:lnTo>
                  <a:pt x="0" y="145330"/>
                </a:lnTo>
                <a:lnTo>
                  <a:pt x="145331" y="0"/>
                </a:lnTo>
                <a:close/>
                <a:moveTo>
                  <a:pt x="151135" y="0"/>
                </a:moveTo>
                <a:lnTo>
                  <a:pt x="0" y="151135"/>
                </a:lnTo>
                <a:lnTo>
                  <a:pt x="0" y="151581"/>
                </a:lnTo>
                <a:lnTo>
                  <a:pt x="151581" y="0"/>
                </a:lnTo>
                <a:close/>
                <a:moveTo>
                  <a:pt x="157386" y="0"/>
                </a:moveTo>
                <a:lnTo>
                  <a:pt x="0" y="157385"/>
                </a:lnTo>
                <a:lnTo>
                  <a:pt x="0" y="157832"/>
                </a:lnTo>
                <a:lnTo>
                  <a:pt x="157832" y="0"/>
                </a:lnTo>
                <a:close/>
                <a:moveTo>
                  <a:pt x="163637" y="0"/>
                </a:moveTo>
                <a:lnTo>
                  <a:pt x="2902" y="160734"/>
                </a:lnTo>
                <a:lnTo>
                  <a:pt x="3349" y="160734"/>
                </a:lnTo>
                <a:lnTo>
                  <a:pt x="164083" y="0"/>
                </a:lnTo>
                <a:close/>
                <a:moveTo>
                  <a:pt x="169887" y="0"/>
                </a:moveTo>
                <a:lnTo>
                  <a:pt x="9153" y="160734"/>
                </a:lnTo>
                <a:lnTo>
                  <a:pt x="9599" y="160734"/>
                </a:lnTo>
                <a:lnTo>
                  <a:pt x="170334" y="0"/>
                </a:lnTo>
                <a:close/>
                <a:moveTo>
                  <a:pt x="176138" y="0"/>
                </a:moveTo>
                <a:lnTo>
                  <a:pt x="15404" y="160734"/>
                </a:lnTo>
                <a:lnTo>
                  <a:pt x="15850" y="160734"/>
                </a:lnTo>
                <a:lnTo>
                  <a:pt x="176585" y="0"/>
                </a:lnTo>
                <a:close/>
                <a:moveTo>
                  <a:pt x="182389" y="0"/>
                </a:moveTo>
                <a:lnTo>
                  <a:pt x="21654" y="160734"/>
                </a:lnTo>
                <a:lnTo>
                  <a:pt x="22101" y="160734"/>
                </a:lnTo>
                <a:lnTo>
                  <a:pt x="182835" y="0"/>
                </a:lnTo>
                <a:close/>
                <a:moveTo>
                  <a:pt x="188640" y="0"/>
                </a:moveTo>
                <a:lnTo>
                  <a:pt x="27905" y="160734"/>
                </a:lnTo>
                <a:lnTo>
                  <a:pt x="28352" y="160734"/>
                </a:lnTo>
                <a:lnTo>
                  <a:pt x="189086" y="0"/>
                </a:lnTo>
                <a:close/>
                <a:moveTo>
                  <a:pt x="194890" y="0"/>
                </a:moveTo>
                <a:lnTo>
                  <a:pt x="34156" y="160734"/>
                </a:lnTo>
                <a:lnTo>
                  <a:pt x="34603" y="160734"/>
                </a:lnTo>
                <a:lnTo>
                  <a:pt x="195337" y="0"/>
                </a:lnTo>
                <a:close/>
                <a:moveTo>
                  <a:pt x="201141" y="0"/>
                </a:moveTo>
                <a:lnTo>
                  <a:pt x="40407" y="160734"/>
                </a:lnTo>
                <a:lnTo>
                  <a:pt x="40853" y="160734"/>
                </a:lnTo>
                <a:lnTo>
                  <a:pt x="201588" y="0"/>
                </a:lnTo>
                <a:close/>
                <a:moveTo>
                  <a:pt x="207392" y="0"/>
                </a:moveTo>
                <a:lnTo>
                  <a:pt x="46658" y="160734"/>
                </a:lnTo>
                <a:lnTo>
                  <a:pt x="47104" y="160734"/>
                </a:lnTo>
                <a:lnTo>
                  <a:pt x="207838" y="0"/>
                </a:lnTo>
                <a:close/>
                <a:moveTo>
                  <a:pt x="213643" y="0"/>
                </a:moveTo>
                <a:lnTo>
                  <a:pt x="52908" y="160734"/>
                </a:lnTo>
                <a:lnTo>
                  <a:pt x="53355" y="160734"/>
                </a:lnTo>
                <a:lnTo>
                  <a:pt x="214089" y="0"/>
                </a:lnTo>
                <a:close/>
                <a:moveTo>
                  <a:pt x="219894" y="0"/>
                </a:moveTo>
                <a:lnTo>
                  <a:pt x="59159" y="160734"/>
                </a:lnTo>
                <a:lnTo>
                  <a:pt x="59606" y="160734"/>
                </a:lnTo>
                <a:lnTo>
                  <a:pt x="220340" y="0"/>
                </a:lnTo>
                <a:close/>
                <a:moveTo>
                  <a:pt x="226144" y="0"/>
                </a:moveTo>
                <a:lnTo>
                  <a:pt x="65410" y="160734"/>
                </a:lnTo>
                <a:lnTo>
                  <a:pt x="65856" y="160734"/>
                </a:lnTo>
                <a:lnTo>
                  <a:pt x="226591" y="0"/>
                </a:lnTo>
                <a:close/>
                <a:moveTo>
                  <a:pt x="232395" y="0"/>
                </a:moveTo>
                <a:lnTo>
                  <a:pt x="71661" y="160734"/>
                </a:lnTo>
                <a:lnTo>
                  <a:pt x="72107" y="160734"/>
                </a:lnTo>
                <a:lnTo>
                  <a:pt x="232842" y="0"/>
                </a:lnTo>
                <a:close/>
                <a:moveTo>
                  <a:pt x="238646" y="0"/>
                </a:moveTo>
                <a:lnTo>
                  <a:pt x="77912" y="160734"/>
                </a:lnTo>
                <a:lnTo>
                  <a:pt x="78358" y="160734"/>
                </a:lnTo>
                <a:lnTo>
                  <a:pt x="239092" y="0"/>
                </a:lnTo>
                <a:close/>
                <a:moveTo>
                  <a:pt x="244897" y="0"/>
                </a:moveTo>
                <a:lnTo>
                  <a:pt x="84162" y="160734"/>
                </a:lnTo>
                <a:lnTo>
                  <a:pt x="84609" y="160734"/>
                </a:lnTo>
                <a:lnTo>
                  <a:pt x="245343" y="0"/>
                </a:lnTo>
                <a:close/>
                <a:moveTo>
                  <a:pt x="251147" y="0"/>
                </a:moveTo>
                <a:lnTo>
                  <a:pt x="90413" y="160734"/>
                </a:lnTo>
                <a:lnTo>
                  <a:pt x="90860" y="160734"/>
                </a:lnTo>
                <a:lnTo>
                  <a:pt x="251594" y="0"/>
                </a:lnTo>
                <a:close/>
                <a:moveTo>
                  <a:pt x="257398" y="0"/>
                </a:moveTo>
                <a:lnTo>
                  <a:pt x="96664" y="160734"/>
                </a:lnTo>
                <a:lnTo>
                  <a:pt x="97110" y="160734"/>
                </a:lnTo>
                <a:lnTo>
                  <a:pt x="257845" y="0"/>
                </a:lnTo>
                <a:close/>
                <a:moveTo>
                  <a:pt x="263649" y="0"/>
                </a:moveTo>
                <a:lnTo>
                  <a:pt x="102915" y="160734"/>
                </a:lnTo>
                <a:lnTo>
                  <a:pt x="103361" y="160734"/>
                </a:lnTo>
                <a:lnTo>
                  <a:pt x="264096" y="0"/>
                </a:lnTo>
                <a:close/>
                <a:moveTo>
                  <a:pt x="269900" y="0"/>
                </a:moveTo>
                <a:lnTo>
                  <a:pt x="109165" y="160734"/>
                </a:lnTo>
                <a:lnTo>
                  <a:pt x="109612" y="160734"/>
                </a:lnTo>
                <a:lnTo>
                  <a:pt x="270346" y="0"/>
                </a:lnTo>
                <a:close/>
                <a:moveTo>
                  <a:pt x="276151" y="0"/>
                </a:moveTo>
                <a:lnTo>
                  <a:pt x="115416" y="160734"/>
                </a:lnTo>
                <a:lnTo>
                  <a:pt x="115863" y="160734"/>
                </a:lnTo>
                <a:lnTo>
                  <a:pt x="276597" y="0"/>
                </a:lnTo>
                <a:close/>
                <a:moveTo>
                  <a:pt x="282401" y="0"/>
                </a:moveTo>
                <a:lnTo>
                  <a:pt x="121667" y="160734"/>
                </a:lnTo>
                <a:lnTo>
                  <a:pt x="122113" y="160734"/>
                </a:lnTo>
                <a:lnTo>
                  <a:pt x="282848" y="0"/>
                </a:lnTo>
                <a:close/>
                <a:moveTo>
                  <a:pt x="285750" y="2902"/>
                </a:moveTo>
                <a:lnTo>
                  <a:pt x="127918" y="160734"/>
                </a:lnTo>
                <a:lnTo>
                  <a:pt x="128364" y="160734"/>
                </a:lnTo>
                <a:lnTo>
                  <a:pt x="285750" y="3349"/>
                </a:lnTo>
                <a:lnTo>
                  <a:pt x="285750" y="2902"/>
                </a:lnTo>
                <a:close/>
                <a:moveTo>
                  <a:pt x="285750" y="9153"/>
                </a:moveTo>
                <a:lnTo>
                  <a:pt x="134169" y="160734"/>
                </a:lnTo>
                <a:lnTo>
                  <a:pt x="134615" y="160734"/>
                </a:lnTo>
                <a:lnTo>
                  <a:pt x="285750" y="9599"/>
                </a:lnTo>
                <a:lnTo>
                  <a:pt x="285750" y="9153"/>
                </a:lnTo>
                <a:close/>
                <a:moveTo>
                  <a:pt x="285750" y="15404"/>
                </a:moveTo>
                <a:lnTo>
                  <a:pt x="140419" y="160734"/>
                </a:lnTo>
                <a:lnTo>
                  <a:pt x="140866" y="160734"/>
                </a:lnTo>
                <a:lnTo>
                  <a:pt x="285750" y="15850"/>
                </a:lnTo>
                <a:lnTo>
                  <a:pt x="285750" y="15404"/>
                </a:lnTo>
                <a:close/>
                <a:moveTo>
                  <a:pt x="285750" y="21654"/>
                </a:moveTo>
                <a:lnTo>
                  <a:pt x="146670" y="160734"/>
                </a:lnTo>
                <a:lnTo>
                  <a:pt x="147117" y="160734"/>
                </a:lnTo>
                <a:lnTo>
                  <a:pt x="285750" y="22101"/>
                </a:lnTo>
                <a:lnTo>
                  <a:pt x="285750" y="21654"/>
                </a:lnTo>
                <a:close/>
                <a:moveTo>
                  <a:pt x="285750" y="27905"/>
                </a:moveTo>
                <a:lnTo>
                  <a:pt x="152921" y="160734"/>
                </a:lnTo>
                <a:lnTo>
                  <a:pt x="153367" y="160734"/>
                </a:lnTo>
                <a:lnTo>
                  <a:pt x="285750" y="28352"/>
                </a:lnTo>
                <a:lnTo>
                  <a:pt x="285750" y="27905"/>
                </a:lnTo>
                <a:close/>
                <a:moveTo>
                  <a:pt x="285750" y="34156"/>
                </a:moveTo>
                <a:lnTo>
                  <a:pt x="159172" y="160734"/>
                </a:lnTo>
                <a:lnTo>
                  <a:pt x="159618" y="160734"/>
                </a:lnTo>
                <a:lnTo>
                  <a:pt x="285750" y="34602"/>
                </a:lnTo>
                <a:lnTo>
                  <a:pt x="285750" y="34156"/>
                </a:lnTo>
                <a:close/>
                <a:moveTo>
                  <a:pt x="285750" y="40407"/>
                </a:moveTo>
                <a:lnTo>
                  <a:pt x="165422" y="160734"/>
                </a:lnTo>
                <a:lnTo>
                  <a:pt x="165869" y="160734"/>
                </a:lnTo>
                <a:lnTo>
                  <a:pt x="285750" y="40853"/>
                </a:lnTo>
                <a:lnTo>
                  <a:pt x="285750" y="40407"/>
                </a:lnTo>
                <a:close/>
                <a:moveTo>
                  <a:pt x="285750" y="46658"/>
                </a:moveTo>
                <a:lnTo>
                  <a:pt x="171673" y="160734"/>
                </a:lnTo>
                <a:lnTo>
                  <a:pt x="172120" y="160734"/>
                </a:lnTo>
                <a:lnTo>
                  <a:pt x="285750" y="47104"/>
                </a:lnTo>
                <a:lnTo>
                  <a:pt x="285750" y="46658"/>
                </a:lnTo>
                <a:close/>
                <a:moveTo>
                  <a:pt x="285750" y="52908"/>
                </a:moveTo>
                <a:lnTo>
                  <a:pt x="177924" y="160734"/>
                </a:lnTo>
                <a:lnTo>
                  <a:pt x="178371" y="160734"/>
                </a:lnTo>
                <a:lnTo>
                  <a:pt x="285750" y="53355"/>
                </a:lnTo>
                <a:lnTo>
                  <a:pt x="285750" y="52908"/>
                </a:lnTo>
                <a:close/>
                <a:moveTo>
                  <a:pt x="285750" y="59159"/>
                </a:moveTo>
                <a:lnTo>
                  <a:pt x="184175" y="160734"/>
                </a:lnTo>
                <a:lnTo>
                  <a:pt x="184621" y="160734"/>
                </a:lnTo>
                <a:lnTo>
                  <a:pt x="285750" y="59606"/>
                </a:lnTo>
                <a:lnTo>
                  <a:pt x="285750" y="59159"/>
                </a:lnTo>
                <a:close/>
                <a:moveTo>
                  <a:pt x="285750" y="65410"/>
                </a:moveTo>
                <a:lnTo>
                  <a:pt x="190426" y="160734"/>
                </a:lnTo>
                <a:lnTo>
                  <a:pt x="190872" y="160734"/>
                </a:lnTo>
                <a:lnTo>
                  <a:pt x="285750" y="65856"/>
                </a:lnTo>
                <a:lnTo>
                  <a:pt x="285750" y="65410"/>
                </a:lnTo>
                <a:close/>
                <a:moveTo>
                  <a:pt x="285750" y="71661"/>
                </a:moveTo>
                <a:lnTo>
                  <a:pt x="196676" y="160734"/>
                </a:lnTo>
                <a:lnTo>
                  <a:pt x="197123" y="160734"/>
                </a:lnTo>
                <a:lnTo>
                  <a:pt x="285750" y="72107"/>
                </a:lnTo>
                <a:lnTo>
                  <a:pt x="285750" y="71661"/>
                </a:lnTo>
                <a:close/>
                <a:moveTo>
                  <a:pt x="285750" y="77911"/>
                </a:moveTo>
                <a:lnTo>
                  <a:pt x="202927" y="160734"/>
                </a:lnTo>
                <a:lnTo>
                  <a:pt x="203374" y="160734"/>
                </a:lnTo>
                <a:lnTo>
                  <a:pt x="285750" y="78358"/>
                </a:lnTo>
                <a:lnTo>
                  <a:pt x="285750" y="77911"/>
                </a:lnTo>
                <a:close/>
                <a:moveTo>
                  <a:pt x="285750" y="84162"/>
                </a:moveTo>
                <a:lnTo>
                  <a:pt x="209178" y="160734"/>
                </a:lnTo>
                <a:lnTo>
                  <a:pt x="209624" y="160734"/>
                </a:lnTo>
                <a:lnTo>
                  <a:pt x="285750" y="84609"/>
                </a:lnTo>
                <a:lnTo>
                  <a:pt x="285750" y="84162"/>
                </a:lnTo>
                <a:close/>
                <a:moveTo>
                  <a:pt x="285750" y="90413"/>
                </a:moveTo>
                <a:lnTo>
                  <a:pt x="215429" y="160734"/>
                </a:lnTo>
                <a:lnTo>
                  <a:pt x="215875" y="160734"/>
                </a:lnTo>
                <a:lnTo>
                  <a:pt x="285750" y="90859"/>
                </a:lnTo>
                <a:lnTo>
                  <a:pt x="285750" y="90413"/>
                </a:lnTo>
                <a:close/>
                <a:moveTo>
                  <a:pt x="285750" y="96664"/>
                </a:moveTo>
                <a:lnTo>
                  <a:pt x="221680" y="160734"/>
                </a:lnTo>
                <a:lnTo>
                  <a:pt x="222126" y="160734"/>
                </a:lnTo>
                <a:lnTo>
                  <a:pt x="285750" y="97110"/>
                </a:lnTo>
                <a:lnTo>
                  <a:pt x="285750" y="96664"/>
                </a:lnTo>
                <a:close/>
                <a:moveTo>
                  <a:pt x="285750" y="102914"/>
                </a:moveTo>
                <a:lnTo>
                  <a:pt x="227930" y="160734"/>
                </a:lnTo>
                <a:lnTo>
                  <a:pt x="228377" y="160734"/>
                </a:lnTo>
                <a:lnTo>
                  <a:pt x="285750" y="103361"/>
                </a:lnTo>
                <a:lnTo>
                  <a:pt x="285750" y="102914"/>
                </a:lnTo>
                <a:close/>
                <a:moveTo>
                  <a:pt x="285750" y="109165"/>
                </a:moveTo>
                <a:lnTo>
                  <a:pt x="234181" y="160734"/>
                </a:lnTo>
                <a:lnTo>
                  <a:pt x="234628" y="160734"/>
                </a:lnTo>
                <a:lnTo>
                  <a:pt x="285750" y="109612"/>
                </a:lnTo>
                <a:lnTo>
                  <a:pt x="285750" y="109165"/>
                </a:lnTo>
                <a:close/>
                <a:moveTo>
                  <a:pt x="285750" y="115416"/>
                </a:moveTo>
                <a:lnTo>
                  <a:pt x="240432" y="160734"/>
                </a:lnTo>
                <a:lnTo>
                  <a:pt x="240878" y="160734"/>
                </a:lnTo>
                <a:lnTo>
                  <a:pt x="285750" y="115862"/>
                </a:lnTo>
                <a:lnTo>
                  <a:pt x="285750" y="115416"/>
                </a:lnTo>
                <a:close/>
                <a:moveTo>
                  <a:pt x="285750" y="121667"/>
                </a:moveTo>
                <a:lnTo>
                  <a:pt x="246683" y="160734"/>
                </a:lnTo>
                <a:lnTo>
                  <a:pt x="247129" y="160734"/>
                </a:lnTo>
                <a:lnTo>
                  <a:pt x="285750" y="122113"/>
                </a:lnTo>
                <a:lnTo>
                  <a:pt x="285750" y="121667"/>
                </a:lnTo>
                <a:close/>
                <a:moveTo>
                  <a:pt x="285750" y="127917"/>
                </a:moveTo>
                <a:lnTo>
                  <a:pt x="252933" y="160734"/>
                </a:lnTo>
                <a:lnTo>
                  <a:pt x="253380" y="160734"/>
                </a:lnTo>
                <a:lnTo>
                  <a:pt x="285750" y="128364"/>
                </a:lnTo>
                <a:lnTo>
                  <a:pt x="285750" y="127917"/>
                </a:lnTo>
                <a:close/>
                <a:moveTo>
                  <a:pt x="285750" y="134168"/>
                </a:moveTo>
                <a:lnTo>
                  <a:pt x="259184" y="160734"/>
                </a:lnTo>
                <a:lnTo>
                  <a:pt x="259631" y="160734"/>
                </a:lnTo>
                <a:lnTo>
                  <a:pt x="285750" y="134615"/>
                </a:lnTo>
                <a:lnTo>
                  <a:pt x="285750" y="134168"/>
                </a:lnTo>
                <a:close/>
                <a:moveTo>
                  <a:pt x="285750" y="140419"/>
                </a:moveTo>
                <a:lnTo>
                  <a:pt x="265435" y="160734"/>
                </a:lnTo>
                <a:lnTo>
                  <a:pt x="265881" y="160734"/>
                </a:lnTo>
                <a:lnTo>
                  <a:pt x="285750" y="140865"/>
                </a:lnTo>
                <a:lnTo>
                  <a:pt x="285750" y="140419"/>
                </a:lnTo>
                <a:close/>
                <a:moveTo>
                  <a:pt x="285750" y="146670"/>
                </a:moveTo>
                <a:lnTo>
                  <a:pt x="271686" y="160734"/>
                </a:lnTo>
                <a:lnTo>
                  <a:pt x="272132" y="160734"/>
                </a:lnTo>
                <a:lnTo>
                  <a:pt x="285750" y="147116"/>
                </a:lnTo>
                <a:lnTo>
                  <a:pt x="285750" y="146670"/>
                </a:lnTo>
                <a:close/>
                <a:moveTo>
                  <a:pt x="285750" y="152921"/>
                </a:moveTo>
                <a:lnTo>
                  <a:pt x="277937" y="160734"/>
                </a:lnTo>
                <a:lnTo>
                  <a:pt x="278383" y="160734"/>
                </a:lnTo>
                <a:lnTo>
                  <a:pt x="285750" y="153367"/>
                </a:lnTo>
                <a:lnTo>
                  <a:pt x="285750" y="152921"/>
                </a:lnTo>
                <a:close/>
                <a:moveTo>
                  <a:pt x="285750" y="159171"/>
                </a:moveTo>
                <a:lnTo>
                  <a:pt x="284187" y="160734"/>
                </a:lnTo>
                <a:lnTo>
                  <a:pt x="284634" y="160734"/>
                </a:lnTo>
                <a:lnTo>
                  <a:pt x="285750" y="159618"/>
                </a:lnTo>
                <a:lnTo>
                  <a:pt x="285750" y="15917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 name="Shape 7"/>
          <p:cNvSpPr txBox="1">
            <a:spLocks noGrp="1"/>
          </p:cNvSpPr>
          <p:nvPr>
            <p:ph type="title"/>
          </p:nvPr>
        </p:nvSpPr>
        <p:spPr>
          <a:xfrm>
            <a:off x="902900" y="742300"/>
            <a:ext cx="7338300" cy="607200"/>
          </a:xfrm>
          <a:prstGeom prst="rect">
            <a:avLst/>
          </a:prstGeom>
          <a:noFill/>
          <a:ln>
            <a:noFill/>
          </a:ln>
        </p:spPr>
        <p:txBody>
          <a:bodyPr spcFirstLastPara="1" wrap="square" lIns="91425" tIns="91425" rIns="91425" bIns="91425" anchor="b" anchorCtr="0"/>
          <a:lstStyle>
            <a:lvl1pPr lvl="0"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1pPr>
            <a:lvl2pPr lvl="1"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2pPr>
            <a:lvl3pPr lvl="2"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3pPr>
            <a:lvl4pPr lvl="3"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4pPr>
            <a:lvl5pPr lvl="4"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5pPr>
            <a:lvl6pPr lvl="5"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6pPr>
            <a:lvl7pPr lvl="6"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7pPr>
            <a:lvl8pPr lvl="7"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8pPr>
            <a:lvl9pPr lvl="8"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9pPr>
          </a:lstStyle>
          <a:p>
            <a:endParaRPr/>
          </a:p>
        </p:txBody>
      </p:sp>
      <p:sp>
        <p:nvSpPr>
          <p:cNvPr id="8" name="Shape 8"/>
          <p:cNvSpPr txBox="1">
            <a:spLocks noGrp="1"/>
          </p:cNvSpPr>
          <p:nvPr>
            <p:ph type="body" idx="1"/>
          </p:nvPr>
        </p:nvSpPr>
        <p:spPr>
          <a:xfrm>
            <a:off x="902900" y="1598734"/>
            <a:ext cx="7338300" cy="2638500"/>
          </a:xfrm>
          <a:prstGeom prst="rect">
            <a:avLst/>
          </a:prstGeom>
          <a:noFill/>
          <a:ln>
            <a:noFill/>
          </a:ln>
        </p:spPr>
        <p:txBody>
          <a:bodyPr spcFirstLastPara="1" wrap="square" lIns="91425" tIns="91425" rIns="91425" bIns="91425" anchor="t" anchorCtr="0"/>
          <a:lstStyle>
            <a:lvl1pPr marL="457200" lvl="0" indent="-368300">
              <a:spcBef>
                <a:spcPts val="600"/>
              </a:spcBef>
              <a:spcAft>
                <a:spcPts val="0"/>
              </a:spcAft>
              <a:buClr>
                <a:srgbClr val="9E7C59"/>
              </a:buClr>
              <a:buSzPts val="2200"/>
              <a:buFont typeface="Tinos"/>
              <a:buChar char="⬗"/>
              <a:defRPr sz="2200">
                <a:solidFill>
                  <a:srgbClr val="434343"/>
                </a:solidFill>
                <a:latin typeface="Tinos"/>
                <a:ea typeface="Tinos"/>
                <a:cs typeface="Tinos"/>
                <a:sym typeface="Tinos"/>
              </a:defRPr>
            </a:lvl1pPr>
            <a:lvl2pPr marL="914400" lvl="1"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2pPr>
            <a:lvl3pPr marL="1371600" lvl="2"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3pPr>
            <a:lvl4pPr marL="1828800" lvl="3"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4pPr>
            <a:lvl5pPr marL="2286000" lvl="4"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5pPr>
            <a:lvl6pPr marL="2743200" lvl="5"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6pPr>
            <a:lvl7pPr marL="3200400" lvl="6"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7pPr>
            <a:lvl8pPr marL="3657600" lvl="7"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8pPr>
            <a:lvl9pPr marL="4114800" lvl="8" indent="-3683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61" r:id="rId2"/>
    <p:sldLayoutId id="2147483662" r:id="rId3"/>
    <p:sldLayoutId id="2147483657" r:id="rId4"/>
    <p:sldLayoutId id="2147483659"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hyperlink" Target="https://www.doogal.co.uk/BatchGeocoding.php" TargetMode="External"/><Relationship Id="rId3" Type="http://schemas.openxmlformats.org/officeDocument/2006/relationships/hyperlink" Target="http://www.legacy.com/obituaries/sandiegouniontribune/obituary.aspx?pid=176862043" TargetMode="External"/><Relationship Id="rId7" Type="http://schemas.openxmlformats.org/officeDocument/2006/relationships/hyperlink" Target="https://www.slidescarnival.com/helicanus-free-presentation-template/1973"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public.tableau.com/profile/kelly.jones4370#!/vizhome/Project4_GrandmaLetters/LetterMap" TargetMode="External"/><Relationship Id="rId5" Type="http://schemas.openxmlformats.org/officeDocument/2006/relationships/hyperlink" Target="https://github.com/kjones5/metis_bootcamp/tree/master/Project4_NLPGrandmaLetters" TargetMode="External"/><Relationship Id="rId4" Type="http://schemas.openxmlformats.org/officeDocument/2006/relationships/hyperlink" Target="http://www.legacy.com/obituaries/sandiegouniontribune/obituary.aspx?n=francis-edward-jones&amp;pid=155917613" TargetMode="External"/><Relationship Id="rId9"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37.sv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Shape 94"/>
          <p:cNvSpPr txBox="1">
            <a:spLocks noGrp="1"/>
          </p:cNvSpPr>
          <p:nvPr>
            <p:ph type="ctrTitle"/>
          </p:nvPr>
        </p:nvSpPr>
        <p:spPr>
          <a:xfrm>
            <a:off x="3217625" y="1206625"/>
            <a:ext cx="2708700" cy="273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sz="1000" dirty="0">
                <a:solidFill>
                  <a:srgbClr val="E2D8CE"/>
                </a:solidFill>
                <a:latin typeface="Avenir Light" panose="020B0402020203020204" pitchFamily="34" charset="77"/>
              </a:rPr>
              <a:t>APPLICATIONS OF DATA SCIENCE:</a:t>
            </a:r>
            <a:br>
              <a:rPr lang="en-US" sz="1000" dirty="0">
                <a:solidFill>
                  <a:srgbClr val="704F2C"/>
                </a:solidFill>
              </a:rPr>
            </a:br>
            <a:r>
              <a:rPr lang="en-US" dirty="0"/>
              <a:t>Appreciating Letters from Grandma</a:t>
            </a:r>
            <a:br>
              <a:rPr lang="en-US" dirty="0"/>
            </a:br>
            <a:br>
              <a:rPr lang="en-US" sz="1200" dirty="0"/>
            </a:br>
            <a:r>
              <a:rPr lang="en-US" sz="1200" dirty="0"/>
              <a:t>Kelly Jones   |  June 2018</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7">
            <a:extLst>
              <a:ext uri="{FF2B5EF4-FFF2-40B4-BE49-F238E27FC236}">
                <a16:creationId xmlns:a16="http://schemas.microsoft.com/office/drawing/2014/main" id="{DE8E2ADE-E229-8F44-8AD4-C4858402ABDD}"/>
              </a:ext>
            </a:extLst>
          </p:cNvPr>
          <p:cNvSpPr/>
          <p:nvPr/>
        </p:nvSpPr>
        <p:spPr>
          <a:xfrm>
            <a:off x="477078" y="516835"/>
            <a:ext cx="8142136" cy="4118775"/>
          </a:xfrm>
          <a:prstGeom prst="rect">
            <a:avLst/>
          </a:prstGeom>
          <a:solidFill>
            <a:srgbClr val="E2D8CE"/>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122">
            <a:extLst>
              <a:ext uri="{FF2B5EF4-FFF2-40B4-BE49-F238E27FC236}">
                <a16:creationId xmlns:a16="http://schemas.microsoft.com/office/drawing/2014/main" id="{5C3B96DD-EADC-0D4B-93AC-4F22CF59D315}"/>
              </a:ext>
            </a:extLst>
          </p:cNvPr>
          <p:cNvSpPr txBox="1">
            <a:spLocks noGrp="1"/>
          </p:cNvSpPr>
          <p:nvPr/>
        </p:nvSpPr>
        <p:spPr>
          <a:xfrm>
            <a:off x="477078" y="1676959"/>
            <a:ext cx="4771691" cy="29586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spcBef>
                <a:spcPts val="0"/>
              </a:spcBef>
              <a:buNone/>
            </a:pPr>
            <a:r>
              <a:rPr lang="en-US" sz="2000" b="1" i="0" dirty="0">
                <a:solidFill>
                  <a:srgbClr val="704F2C"/>
                </a:solidFill>
              </a:rPr>
              <a:t>Complete the Dataset</a:t>
            </a:r>
          </a:p>
          <a:p>
            <a:pPr marL="0" lvl="0" indent="0">
              <a:spcBef>
                <a:spcPts val="0"/>
              </a:spcBef>
              <a:buNone/>
            </a:pPr>
            <a:r>
              <a:rPr lang="en-US" sz="1400" i="0" dirty="0">
                <a:solidFill>
                  <a:srgbClr val="704F2C"/>
                </a:solidFill>
              </a:rPr>
              <a:t>Scan, transcribe, and analyze remaining 190 letters</a:t>
            </a:r>
          </a:p>
          <a:p>
            <a:pPr marL="0" lvl="0" indent="0">
              <a:spcBef>
                <a:spcPts val="0"/>
              </a:spcBef>
              <a:buNone/>
            </a:pPr>
            <a:endParaRPr lang="en-US" sz="1400" i="0" dirty="0">
              <a:solidFill>
                <a:srgbClr val="704F2C"/>
              </a:solidFill>
            </a:endParaRPr>
          </a:p>
          <a:p>
            <a:pPr marL="0" lvl="0" indent="0">
              <a:spcBef>
                <a:spcPts val="0"/>
              </a:spcBef>
              <a:buNone/>
            </a:pPr>
            <a:r>
              <a:rPr lang="en-US" sz="2000" b="1" i="0" dirty="0">
                <a:solidFill>
                  <a:srgbClr val="704F2C"/>
                </a:solidFill>
              </a:rPr>
              <a:t>Refine Topic Modeling</a:t>
            </a:r>
          </a:p>
          <a:p>
            <a:pPr marL="0" lvl="0" indent="0">
              <a:spcBef>
                <a:spcPts val="0"/>
              </a:spcBef>
              <a:buNone/>
            </a:pPr>
            <a:r>
              <a:rPr lang="en-US" sz="1400" i="0" dirty="0">
                <a:solidFill>
                  <a:srgbClr val="704F2C"/>
                </a:solidFill>
              </a:rPr>
              <a:t>What topics did she discuss the most?</a:t>
            </a:r>
          </a:p>
          <a:p>
            <a:pPr marL="0" lvl="0" indent="0">
              <a:spcBef>
                <a:spcPts val="0"/>
              </a:spcBef>
              <a:buNone/>
            </a:pPr>
            <a:endParaRPr lang="en-US" sz="1400" i="0" dirty="0">
              <a:solidFill>
                <a:srgbClr val="704F2C"/>
              </a:solidFill>
            </a:endParaRPr>
          </a:p>
          <a:p>
            <a:pPr marL="0" lvl="0" indent="0">
              <a:spcBef>
                <a:spcPts val="0"/>
              </a:spcBef>
              <a:buNone/>
            </a:pPr>
            <a:r>
              <a:rPr lang="en-US" sz="2000" b="1" i="0" dirty="0">
                <a:solidFill>
                  <a:srgbClr val="704F2C"/>
                </a:solidFill>
              </a:rPr>
              <a:t>Personalized Recommender</a:t>
            </a:r>
          </a:p>
          <a:p>
            <a:pPr marL="0" lvl="0" indent="0">
              <a:spcBef>
                <a:spcPts val="0"/>
              </a:spcBef>
              <a:buNone/>
            </a:pPr>
            <a:r>
              <a:rPr lang="en-US" sz="1400" i="0" dirty="0">
                <a:solidFill>
                  <a:srgbClr val="704F2C"/>
                </a:solidFill>
              </a:rPr>
              <a:t>Tailored to different family members</a:t>
            </a:r>
          </a:p>
        </p:txBody>
      </p:sp>
      <p:sp>
        <p:nvSpPr>
          <p:cNvPr id="10" name="Shape 229">
            <a:extLst>
              <a:ext uri="{FF2B5EF4-FFF2-40B4-BE49-F238E27FC236}">
                <a16:creationId xmlns:a16="http://schemas.microsoft.com/office/drawing/2014/main" id="{873E0B79-6C38-7948-93FA-D1E83947F444}"/>
              </a:ext>
            </a:extLst>
          </p:cNvPr>
          <p:cNvSpPr txBox="1">
            <a:spLocks/>
          </p:cNvSpPr>
          <p:nvPr/>
        </p:nvSpPr>
        <p:spPr>
          <a:xfrm>
            <a:off x="1497235" y="726400"/>
            <a:ext cx="2851614"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1pPr>
            <a:lvl2pPr marR="0" lvl="1"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2pPr>
            <a:lvl3pPr marR="0" lvl="2"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3pPr>
            <a:lvl4pPr marR="0" lvl="3"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4pPr>
            <a:lvl5pPr marR="0" lvl="4"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5pPr>
            <a:lvl6pPr marR="0" lvl="5"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6pPr>
            <a:lvl7pPr marR="0" lvl="6"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7pPr>
            <a:lvl8pPr marR="0" lvl="7"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8pPr>
            <a:lvl9pPr marR="0" lvl="8"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9pPr>
          </a:lstStyle>
          <a:p>
            <a:r>
              <a:rPr lang="en-US" sz="4000" dirty="0">
                <a:solidFill>
                  <a:srgbClr val="94714F"/>
                </a:solidFill>
              </a:rPr>
              <a:t>Next Steps</a:t>
            </a:r>
          </a:p>
        </p:txBody>
      </p:sp>
      <p:pic>
        <p:nvPicPr>
          <p:cNvPr id="6" name="Picture 5">
            <a:extLst>
              <a:ext uri="{FF2B5EF4-FFF2-40B4-BE49-F238E27FC236}">
                <a16:creationId xmlns:a16="http://schemas.microsoft.com/office/drawing/2014/main" id="{BA97E5A1-509A-C245-8BAF-DF156D32BCF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5252387" y="1290471"/>
            <a:ext cx="2619255" cy="2386014"/>
          </a:xfrm>
          <a:prstGeom prst="rect">
            <a:avLst/>
          </a:prstGeom>
          <a:ln w="57150">
            <a:solidFill>
              <a:schemeClr val="bg1"/>
            </a:solidFill>
          </a:ln>
        </p:spPr>
      </p:pic>
    </p:spTree>
    <p:extLst>
      <p:ext uri="{BB962C8B-B14F-4D97-AF65-F5344CB8AC3E}">
        <p14:creationId xmlns:p14="http://schemas.microsoft.com/office/powerpoint/2010/main" val="3182574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ctrTitle" idx="4294967295"/>
          </p:nvPr>
        </p:nvSpPr>
        <p:spPr>
          <a:xfrm>
            <a:off x="4512925" y="1148721"/>
            <a:ext cx="3666798" cy="746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solidFill>
                  <a:srgbClr val="94714F"/>
                </a:solidFill>
              </a:rPr>
              <a:t>Thanks!</a:t>
            </a:r>
            <a:endParaRPr sz="4800" dirty="0">
              <a:solidFill>
                <a:srgbClr val="94714F"/>
              </a:solidFill>
            </a:endParaRPr>
          </a:p>
        </p:txBody>
      </p:sp>
      <p:sp>
        <p:nvSpPr>
          <p:cNvPr id="109" name="Shape 109"/>
          <p:cNvSpPr txBox="1">
            <a:spLocks noGrp="1"/>
          </p:cNvSpPr>
          <p:nvPr>
            <p:ph type="subTitle" idx="4294967295"/>
          </p:nvPr>
        </p:nvSpPr>
        <p:spPr>
          <a:xfrm>
            <a:off x="932898" y="4216011"/>
            <a:ext cx="7278204" cy="390369"/>
          </a:xfrm>
          <a:prstGeom prst="rect">
            <a:avLst/>
          </a:prstGeom>
        </p:spPr>
        <p:txBody>
          <a:bodyPr spcFirstLastPara="1" wrap="square" lIns="91425" tIns="91425" rIns="91425" bIns="91425" anchor="t" anchorCtr="0">
            <a:noAutofit/>
          </a:bodyPr>
          <a:lstStyle/>
          <a:p>
            <a:pPr marL="0" lvl="0" indent="0" algn="ctr">
              <a:spcBef>
                <a:spcPts val="0"/>
              </a:spcBef>
              <a:buClr>
                <a:schemeClr val="dk1"/>
              </a:buClr>
              <a:buSzPts val="1100"/>
              <a:buNone/>
            </a:pPr>
            <a:r>
              <a:rPr lang="en-US" sz="1000" dirty="0">
                <a:solidFill>
                  <a:schemeClr val="bg2">
                    <a:lumMod val="60000"/>
                    <a:lumOff val="40000"/>
                  </a:schemeClr>
                </a:solidFill>
                <a:hlinkClick r:id="rId3"/>
              </a:rPr>
              <a:t>Elizabeth Jones</a:t>
            </a:r>
            <a:r>
              <a:rPr lang="en-US" sz="1000" dirty="0">
                <a:solidFill>
                  <a:schemeClr val="bg2">
                    <a:lumMod val="60000"/>
                    <a:lumOff val="40000"/>
                  </a:schemeClr>
                </a:solidFill>
              </a:rPr>
              <a:t> | </a:t>
            </a:r>
            <a:r>
              <a:rPr lang="en-US" sz="1000" dirty="0">
                <a:solidFill>
                  <a:schemeClr val="bg2">
                    <a:lumMod val="60000"/>
                    <a:lumOff val="40000"/>
                  </a:schemeClr>
                </a:solidFill>
                <a:hlinkClick r:id="rId4"/>
              </a:rPr>
              <a:t>Francis Jones</a:t>
            </a:r>
            <a:r>
              <a:rPr lang="en-US" sz="1000" dirty="0">
                <a:solidFill>
                  <a:schemeClr val="bg2">
                    <a:lumMod val="60000"/>
                    <a:lumOff val="40000"/>
                  </a:schemeClr>
                </a:solidFill>
              </a:rPr>
              <a:t> | </a:t>
            </a:r>
            <a:r>
              <a:rPr lang="en-US" sz="1000" dirty="0">
                <a:solidFill>
                  <a:schemeClr val="bg2">
                    <a:lumMod val="60000"/>
                    <a:lumOff val="40000"/>
                  </a:schemeClr>
                </a:solidFill>
                <a:hlinkClick r:id="rId5" tooltip="Click to access GitHub repository with project files"/>
              </a:rPr>
              <a:t>Project Files</a:t>
            </a:r>
            <a:r>
              <a:rPr lang="en-US" sz="1000" dirty="0">
                <a:solidFill>
                  <a:schemeClr val="bg2">
                    <a:lumMod val="60000"/>
                    <a:lumOff val="40000"/>
                  </a:schemeClr>
                </a:solidFill>
              </a:rPr>
              <a:t> | </a:t>
            </a:r>
            <a:r>
              <a:rPr lang="en-US" sz="1000" dirty="0">
                <a:solidFill>
                  <a:schemeClr val="bg2">
                    <a:lumMod val="60000"/>
                    <a:lumOff val="40000"/>
                  </a:schemeClr>
                </a:solidFill>
                <a:hlinkClick r:id="rId6"/>
              </a:rPr>
              <a:t>Map and Recommender (Tableau)</a:t>
            </a:r>
            <a:r>
              <a:rPr lang="en-US" sz="1000" dirty="0">
                <a:solidFill>
                  <a:schemeClr val="bg2">
                    <a:lumMod val="60000"/>
                    <a:lumOff val="40000"/>
                  </a:schemeClr>
                </a:solidFill>
              </a:rPr>
              <a:t> | </a:t>
            </a:r>
            <a:r>
              <a:rPr lang="en-US" sz="1000" dirty="0">
                <a:solidFill>
                  <a:schemeClr val="bg2">
                    <a:lumMod val="60000"/>
                    <a:lumOff val="40000"/>
                  </a:schemeClr>
                </a:solidFill>
                <a:hlinkClick r:id="rId7"/>
              </a:rPr>
              <a:t>Slide Template</a:t>
            </a:r>
            <a:r>
              <a:rPr lang="en-US" sz="1000" dirty="0">
                <a:solidFill>
                  <a:schemeClr val="bg2">
                    <a:lumMod val="60000"/>
                    <a:lumOff val="40000"/>
                  </a:schemeClr>
                </a:solidFill>
              </a:rPr>
              <a:t> | </a:t>
            </a:r>
            <a:r>
              <a:rPr lang="en-US" sz="1000" dirty="0">
                <a:solidFill>
                  <a:schemeClr val="bg2">
                    <a:lumMod val="60000"/>
                    <a:lumOff val="40000"/>
                  </a:schemeClr>
                </a:solidFill>
                <a:hlinkClick r:id="rId8"/>
              </a:rPr>
              <a:t>Batch Geocode</a:t>
            </a:r>
            <a:endParaRPr lang="en-US" sz="1000" dirty="0">
              <a:solidFill>
                <a:schemeClr val="bg2">
                  <a:lumMod val="60000"/>
                  <a:lumOff val="40000"/>
                </a:schemeClr>
              </a:solidFill>
            </a:endParaRPr>
          </a:p>
        </p:txBody>
      </p:sp>
      <p:sp>
        <p:nvSpPr>
          <p:cNvPr id="7" name="Shape 122">
            <a:extLst>
              <a:ext uri="{FF2B5EF4-FFF2-40B4-BE49-F238E27FC236}">
                <a16:creationId xmlns:a16="http://schemas.microsoft.com/office/drawing/2014/main" id="{FF149629-BEC9-1E49-B223-6ED9A3D6C08D}"/>
              </a:ext>
            </a:extLst>
          </p:cNvPr>
          <p:cNvSpPr txBox="1">
            <a:spLocks noGrp="1"/>
          </p:cNvSpPr>
          <p:nvPr/>
        </p:nvSpPr>
        <p:spPr>
          <a:xfrm>
            <a:off x="4439377" y="2037530"/>
            <a:ext cx="3869736" cy="14564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buNone/>
            </a:pPr>
            <a:r>
              <a:rPr lang="en" sz="1800" dirty="0">
                <a:solidFill>
                  <a:srgbClr val="704F2C"/>
                </a:solidFill>
              </a:rPr>
              <a:t>“</a:t>
            </a:r>
            <a:r>
              <a:rPr lang="en-US" sz="1800" dirty="0">
                <a:solidFill>
                  <a:srgbClr val="704F2C"/>
                </a:solidFill>
              </a:rPr>
              <a:t>It's some job to raise a family as big as yours is. Wonder if any of us will do nearly as well with our families as you have done with yours.</a:t>
            </a:r>
            <a:r>
              <a:rPr lang="en" sz="1800" dirty="0">
                <a:solidFill>
                  <a:srgbClr val="704F2C"/>
                </a:solidFill>
              </a:rPr>
              <a:t>”</a:t>
            </a:r>
          </a:p>
          <a:p>
            <a:pPr marL="0" lvl="0" indent="0">
              <a:spcBef>
                <a:spcPts val="600"/>
              </a:spcBef>
              <a:spcAft>
                <a:spcPts val="0"/>
              </a:spcAft>
              <a:buNone/>
            </a:pPr>
            <a:r>
              <a:rPr lang="en-US" sz="1400" i="0" dirty="0">
                <a:solidFill>
                  <a:schemeClr val="bg2"/>
                </a:solidFill>
              </a:rPr>
              <a:t>Letter to her parents for their 31</a:t>
            </a:r>
            <a:r>
              <a:rPr lang="en-US" sz="1400" i="0" baseline="30000" dirty="0">
                <a:solidFill>
                  <a:schemeClr val="bg2"/>
                </a:solidFill>
              </a:rPr>
              <a:t>st</a:t>
            </a:r>
            <a:r>
              <a:rPr lang="en-US" sz="1400" i="0" dirty="0">
                <a:solidFill>
                  <a:schemeClr val="bg2"/>
                </a:solidFill>
              </a:rPr>
              <a:t> anniversary</a:t>
            </a:r>
            <a:br>
              <a:rPr lang="en-US" sz="1400" i="0" dirty="0">
                <a:solidFill>
                  <a:schemeClr val="bg2"/>
                </a:solidFill>
              </a:rPr>
            </a:br>
            <a:r>
              <a:rPr lang="en-US" sz="1400" dirty="0">
                <a:solidFill>
                  <a:schemeClr val="bg2"/>
                </a:solidFill>
              </a:rPr>
              <a:t>June 3, 1952</a:t>
            </a:r>
            <a:endParaRPr sz="1400" dirty="0">
              <a:solidFill>
                <a:schemeClr val="bg2"/>
              </a:solidFill>
            </a:endParaRPr>
          </a:p>
        </p:txBody>
      </p:sp>
      <p:pic>
        <p:nvPicPr>
          <p:cNvPr id="9" name="Picture 8">
            <a:extLst>
              <a:ext uri="{FF2B5EF4-FFF2-40B4-BE49-F238E27FC236}">
                <a16:creationId xmlns:a16="http://schemas.microsoft.com/office/drawing/2014/main" id="{C36A0115-2CAB-F642-AD86-0F4407828143}"/>
              </a:ext>
            </a:extLst>
          </p:cNvPr>
          <p:cNvPicPr>
            <a:picLocks noChangeAspect="1"/>
          </p:cNvPicPr>
          <p:nvPr/>
        </p:nvPicPr>
        <p:blipFill rotWithShape="1">
          <a:blip r:embed="rId9"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932898" y="1049454"/>
            <a:ext cx="3130360" cy="2643046"/>
          </a:xfrm>
          <a:prstGeom prst="rect">
            <a:avLst/>
          </a:prstGeom>
          <a:ln w="57150">
            <a:solidFill>
              <a:srgbClr val="704F2C"/>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45B1B7-0FD3-A54F-B106-F787B714C32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14545" y="237324"/>
            <a:ext cx="7510645" cy="4730663"/>
          </a:xfrm>
          <a:prstGeom prst="rect">
            <a:avLst/>
          </a:prstGeom>
        </p:spPr>
      </p:pic>
      <p:sp>
        <p:nvSpPr>
          <p:cNvPr id="6" name="Shape 234">
            <a:extLst>
              <a:ext uri="{FF2B5EF4-FFF2-40B4-BE49-F238E27FC236}">
                <a16:creationId xmlns:a16="http://schemas.microsoft.com/office/drawing/2014/main" id="{444170DA-AA0D-7746-8410-21CF0F5318F8}"/>
              </a:ext>
            </a:extLst>
          </p:cNvPr>
          <p:cNvSpPr txBox="1">
            <a:spLocks/>
          </p:cNvSpPr>
          <p:nvPr/>
        </p:nvSpPr>
        <p:spPr>
          <a:xfrm>
            <a:off x="76781" y="409507"/>
            <a:ext cx="1074943" cy="4632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marL="0" indent="0" algn="ctr">
              <a:spcBef>
                <a:spcPts val="0"/>
              </a:spcBef>
              <a:buFont typeface="Tinos"/>
              <a:buNone/>
            </a:pPr>
            <a:r>
              <a:rPr lang="en-US" sz="1800" dirty="0">
                <a:solidFill>
                  <a:srgbClr val="4E79A7"/>
                </a:solidFill>
              </a:rPr>
              <a:t>Parents</a:t>
            </a:r>
          </a:p>
        </p:txBody>
      </p:sp>
      <p:sp>
        <p:nvSpPr>
          <p:cNvPr id="7" name="Shape 234">
            <a:extLst>
              <a:ext uri="{FF2B5EF4-FFF2-40B4-BE49-F238E27FC236}">
                <a16:creationId xmlns:a16="http://schemas.microsoft.com/office/drawing/2014/main" id="{DF544390-E44A-B445-A1FB-9D0A0FC7A5A1}"/>
              </a:ext>
            </a:extLst>
          </p:cNvPr>
          <p:cNvSpPr txBox="1">
            <a:spLocks/>
          </p:cNvSpPr>
          <p:nvPr/>
        </p:nvSpPr>
        <p:spPr>
          <a:xfrm>
            <a:off x="76780" y="1336704"/>
            <a:ext cx="1074943" cy="4632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marL="0" indent="0" algn="ctr">
              <a:spcBef>
                <a:spcPts val="0"/>
              </a:spcBef>
              <a:buFont typeface="Tinos"/>
              <a:buNone/>
            </a:pPr>
            <a:r>
              <a:rPr lang="en-US" sz="1800" dirty="0">
                <a:solidFill>
                  <a:srgbClr val="86BCB6"/>
                </a:solidFill>
              </a:rPr>
              <a:t>Mother</a:t>
            </a:r>
          </a:p>
        </p:txBody>
      </p:sp>
      <p:sp>
        <p:nvSpPr>
          <p:cNvPr id="8" name="Shape 234">
            <a:extLst>
              <a:ext uri="{FF2B5EF4-FFF2-40B4-BE49-F238E27FC236}">
                <a16:creationId xmlns:a16="http://schemas.microsoft.com/office/drawing/2014/main" id="{F7C2D8D3-4AB8-3545-A1FB-814CA6752FE7}"/>
              </a:ext>
            </a:extLst>
          </p:cNvPr>
          <p:cNvSpPr txBox="1">
            <a:spLocks/>
          </p:cNvSpPr>
          <p:nvPr/>
        </p:nvSpPr>
        <p:spPr>
          <a:xfrm>
            <a:off x="76779" y="2263901"/>
            <a:ext cx="1074943" cy="4632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marL="0" indent="0" algn="ctr">
              <a:spcBef>
                <a:spcPts val="0"/>
              </a:spcBef>
              <a:buFont typeface="Tinos"/>
              <a:buNone/>
            </a:pPr>
            <a:r>
              <a:rPr lang="en-US" sz="1800" dirty="0">
                <a:solidFill>
                  <a:schemeClr val="accent2"/>
                </a:solidFill>
              </a:rPr>
              <a:t>Father</a:t>
            </a:r>
          </a:p>
        </p:txBody>
      </p:sp>
      <p:sp>
        <p:nvSpPr>
          <p:cNvPr id="9" name="Shape 234">
            <a:extLst>
              <a:ext uri="{FF2B5EF4-FFF2-40B4-BE49-F238E27FC236}">
                <a16:creationId xmlns:a16="http://schemas.microsoft.com/office/drawing/2014/main" id="{345D1F74-92F8-FE47-ADFD-D19BF70A67ED}"/>
              </a:ext>
            </a:extLst>
          </p:cNvPr>
          <p:cNvSpPr txBox="1">
            <a:spLocks/>
          </p:cNvSpPr>
          <p:nvPr/>
        </p:nvSpPr>
        <p:spPr>
          <a:xfrm>
            <a:off x="76778" y="3191098"/>
            <a:ext cx="1074943" cy="4632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marL="0" indent="0" algn="ctr">
              <a:spcBef>
                <a:spcPts val="0"/>
              </a:spcBef>
              <a:buFont typeface="Tinos"/>
              <a:buNone/>
            </a:pPr>
            <a:r>
              <a:rPr lang="en-US" sz="1600" dirty="0">
                <a:solidFill>
                  <a:srgbClr val="BAB0AC"/>
                </a:solidFill>
              </a:rPr>
              <a:t>Other Fam</a:t>
            </a:r>
          </a:p>
        </p:txBody>
      </p:sp>
      <p:sp>
        <p:nvSpPr>
          <p:cNvPr id="10" name="Shape 234">
            <a:extLst>
              <a:ext uri="{FF2B5EF4-FFF2-40B4-BE49-F238E27FC236}">
                <a16:creationId xmlns:a16="http://schemas.microsoft.com/office/drawing/2014/main" id="{D5DDA6BB-2C86-794D-A704-5742A55CE6DA}"/>
              </a:ext>
            </a:extLst>
          </p:cNvPr>
          <p:cNvSpPr txBox="1">
            <a:spLocks/>
          </p:cNvSpPr>
          <p:nvPr/>
        </p:nvSpPr>
        <p:spPr>
          <a:xfrm>
            <a:off x="76777" y="4118295"/>
            <a:ext cx="1074943" cy="4632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9E7C59"/>
              </a:buClr>
              <a:buSzPts val="2200"/>
              <a:buFont typeface="Tinos"/>
              <a:buChar char="⬗"/>
              <a:defRPr sz="2200" b="0" i="0" u="none" strike="noStrike" cap="none">
                <a:solidFill>
                  <a:srgbClr val="434343"/>
                </a:solidFill>
                <a:latin typeface="Tinos"/>
                <a:ea typeface="Tinos"/>
                <a:cs typeface="Tinos"/>
                <a:sym typeface="Tinos"/>
              </a:defRPr>
            </a:lvl1pPr>
            <a:lvl2pPr marL="914400" marR="0" lvl="1"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2pPr>
            <a:lvl3pPr marL="1371600" marR="0" lvl="2"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3pPr>
            <a:lvl4pPr marL="1828800" marR="0" lvl="3"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4pPr>
            <a:lvl5pPr marL="2286000" marR="0" lvl="4"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5pPr>
            <a:lvl6pPr marL="2743200" marR="0" lvl="5"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6pPr>
            <a:lvl7pPr marL="3200400" marR="0" lvl="6"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7pPr>
            <a:lvl8pPr marL="3657600" marR="0" lvl="7"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8pPr>
            <a:lvl9pPr marL="4114800" marR="0" lvl="8" indent="-368300" algn="l" rtl="0">
              <a:lnSpc>
                <a:spcPct val="100000"/>
              </a:lnSpc>
              <a:spcBef>
                <a:spcPts val="0"/>
              </a:spcBef>
              <a:spcAft>
                <a:spcPts val="0"/>
              </a:spcAft>
              <a:buClr>
                <a:srgbClr val="B7B7B7"/>
              </a:buClr>
              <a:buSzPts val="2200"/>
              <a:buFont typeface="Tinos"/>
              <a:buChar char="◇"/>
              <a:defRPr sz="2200" b="0" i="0" u="none" strike="noStrike" cap="none">
                <a:solidFill>
                  <a:srgbClr val="434343"/>
                </a:solidFill>
                <a:latin typeface="Tinos"/>
                <a:ea typeface="Tinos"/>
                <a:cs typeface="Tinos"/>
                <a:sym typeface="Tinos"/>
              </a:defRPr>
            </a:lvl9pPr>
          </a:lstStyle>
          <a:p>
            <a:pPr marL="0" indent="0" algn="ctr">
              <a:spcBef>
                <a:spcPts val="0"/>
              </a:spcBef>
              <a:buFont typeface="Tinos"/>
              <a:buNone/>
            </a:pPr>
            <a:r>
              <a:rPr lang="en-US" sz="1800" dirty="0">
                <a:solidFill>
                  <a:srgbClr val="FF9D9A"/>
                </a:solidFill>
              </a:rPr>
              <a:t>Husband</a:t>
            </a:r>
          </a:p>
        </p:txBody>
      </p:sp>
    </p:spTree>
    <p:extLst>
      <p:ext uri="{BB962C8B-B14F-4D97-AF65-F5344CB8AC3E}">
        <p14:creationId xmlns:p14="http://schemas.microsoft.com/office/powerpoint/2010/main" val="3464954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7">
            <a:extLst>
              <a:ext uri="{FF2B5EF4-FFF2-40B4-BE49-F238E27FC236}">
                <a16:creationId xmlns:a16="http://schemas.microsoft.com/office/drawing/2014/main" id="{DE8E2ADE-E229-8F44-8AD4-C4858402ABDD}"/>
              </a:ext>
            </a:extLst>
          </p:cNvPr>
          <p:cNvSpPr/>
          <p:nvPr/>
        </p:nvSpPr>
        <p:spPr>
          <a:xfrm>
            <a:off x="477078" y="516835"/>
            <a:ext cx="8142136" cy="4118775"/>
          </a:xfrm>
          <a:prstGeom prst="rect">
            <a:avLst/>
          </a:prstGeom>
          <a:solidFill>
            <a:srgbClr val="E2D8CE"/>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229">
            <a:extLst>
              <a:ext uri="{FF2B5EF4-FFF2-40B4-BE49-F238E27FC236}">
                <a16:creationId xmlns:a16="http://schemas.microsoft.com/office/drawing/2014/main" id="{873E0B79-6C38-7948-93FA-D1E83947F444}"/>
              </a:ext>
            </a:extLst>
          </p:cNvPr>
          <p:cNvSpPr txBox="1">
            <a:spLocks/>
          </p:cNvSpPr>
          <p:nvPr/>
        </p:nvSpPr>
        <p:spPr>
          <a:xfrm>
            <a:off x="1685677" y="480590"/>
            <a:ext cx="5724938"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1pPr>
            <a:lvl2pPr marR="0" lvl="1"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2pPr>
            <a:lvl3pPr marR="0" lvl="2"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3pPr>
            <a:lvl4pPr marR="0" lvl="3"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4pPr>
            <a:lvl5pPr marR="0" lvl="4"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5pPr>
            <a:lvl6pPr marR="0" lvl="5"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6pPr>
            <a:lvl7pPr marR="0" lvl="6"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7pPr>
            <a:lvl8pPr marR="0" lvl="7"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8pPr>
            <a:lvl9pPr marR="0" lvl="8"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9pPr>
          </a:lstStyle>
          <a:p>
            <a:r>
              <a:rPr lang="en-US" sz="3600" dirty="0">
                <a:solidFill>
                  <a:srgbClr val="94714F"/>
                </a:solidFill>
              </a:rPr>
              <a:t>Humor Doesn’t Translate</a:t>
            </a:r>
          </a:p>
        </p:txBody>
      </p:sp>
      <p:sp>
        <p:nvSpPr>
          <p:cNvPr id="15" name="Shape 21">
            <a:extLst>
              <a:ext uri="{FF2B5EF4-FFF2-40B4-BE49-F238E27FC236}">
                <a16:creationId xmlns:a16="http://schemas.microsoft.com/office/drawing/2014/main" id="{06238933-1DD0-8B43-B0D4-FADE7CCD4D99}"/>
              </a:ext>
            </a:extLst>
          </p:cNvPr>
          <p:cNvSpPr/>
          <p:nvPr/>
        </p:nvSpPr>
        <p:spPr>
          <a:xfrm>
            <a:off x="4818490" y="1411736"/>
            <a:ext cx="3132814" cy="2834800"/>
          </a:xfrm>
          <a:prstGeom prst="rect">
            <a:avLst/>
          </a:prstGeom>
          <a:solidFill>
            <a:srgbClr val="704F2C"/>
          </a:solidFill>
          <a:ln w="152400" cap="flat" cmpd="sng">
            <a:solidFill>
              <a:srgbClr val="FFFFFF"/>
            </a:solidFill>
            <a:prstDash val="solid"/>
            <a:miter lim="8000"/>
            <a:headEnd type="none" w="sm" len="sm"/>
            <a:tailEnd type="none" w="sm" len="sm"/>
          </a:ln>
          <a:effectLst>
            <a:outerShdw blurRad="214313" dist="95250" dir="5400000" algn="bl" rotWithShape="0">
              <a:srgbClr val="000000">
                <a:alpha val="4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23">
            <a:extLst>
              <a:ext uri="{FF2B5EF4-FFF2-40B4-BE49-F238E27FC236}">
                <a16:creationId xmlns:a16="http://schemas.microsoft.com/office/drawing/2014/main" id="{AB2AD162-114C-1544-A014-3B14339E07DC}"/>
              </a:ext>
            </a:extLst>
          </p:cNvPr>
          <p:cNvSpPr txBox="1"/>
          <p:nvPr/>
        </p:nvSpPr>
        <p:spPr>
          <a:xfrm>
            <a:off x="5404633" y="1305530"/>
            <a:ext cx="1957200" cy="600613"/>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6000" dirty="0">
                <a:solidFill>
                  <a:srgbClr val="FFFFFF"/>
                </a:solidFill>
                <a:latin typeface="Tinos"/>
                <a:ea typeface="Tinos"/>
                <a:cs typeface="Tinos"/>
                <a:sym typeface="Tinos"/>
              </a:rPr>
              <a:t>“</a:t>
            </a:r>
            <a:endParaRPr sz="6000" dirty="0">
              <a:solidFill>
                <a:srgbClr val="FFFFFF"/>
              </a:solidFill>
              <a:latin typeface="Tinos"/>
              <a:ea typeface="Tinos"/>
              <a:cs typeface="Tinos"/>
              <a:sym typeface="Tinos"/>
            </a:endParaRPr>
          </a:p>
        </p:txBody>
      </p:sp>
      <p:sp>
        <p:nvSpPr>
          <p:cNvPr id="11" name="Shape 21">
            <a:extLst>
              <a:ext uri="{FF2B5EF4-FFF2-40B4-BE49-F238E27FC236}">
                <a16:creationId xmlns:a16="http://schemas.microsoft.com/office/drawing/2014/main" id="{F0940804-C39D-9843-93FC-719AC81F01E5}"/>
              </a:ext>
            </a:extLst>
          </p:cNvPr>
          <p:cNvSpPr/>
          <p:nvPr/>
        </p:nvSpPr>
        <p:spPr>
          <a:xfrm>
            <a:off x="1081377" y="1411736"/>
            <a:ext cx="3132814" cy="2834800"/>
          </a:xfrm>
          <a:prstGeom prst="rect">
            <a:avLst/>
          </a:prstGeom>
          <a:solidFill>
            <a:srgbClr val="704F2C"/>
          </a:solidFill>
          <a:ln w="152400" cap="flat" cmpd="sng">
            <a:solidFill>
              <a:srgbClr val="FFFFFF"/>
            </a:solidFill>
            <a:prstDash val="solid"/>
            <a:miter lim="8000"/>
            <a:headEnd type="none" w="sm" len="sm"/>
            <a:tailEnd type="none" w="sm" len="sm"/>
          </a:ln>
          <a:effectLst>
            <a:outerShdw blurRad="214313" dist="95250" dir="5400000" algn="bl" rotWithShape="0">
              <a:srgbClr val="000000">
                <a:alpha val="4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23">
            <a:extLst>
              <a:ext uri="{FF2B5EF4-FFF2-40B4-BE49-F238E27FC236}">
                <a16:creationId xmlns:a16="http://schemas.microsoft.com/office/drawing/2014/main" id="{DF26F1F5-8143-754A-B925-158B5B31F692}"/>
              </a:ext>
            </a:extLst>
          </p:cNvPr>
          <p:cNvSpPr txBox="1"/>
          <p:nvPr/>
        </p:nvSpPr>
        <p:spPr>
          <a:xfrm>
            <a:off x="1667520" y="1305530"/>
            <a:ext cx="1957200" cy="600613"/>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6000" dirty="0">
                <a:solidFill>
                  <a:srgbClr val="FFFFFF"/>
                </a:solidFill>
                <a:latin typeface="Tinos"/>
                <a:ea typeface="Tinos"/>
                <a:cs typeface="Tinos"/>
                <a:sym typeface="Tinos"/>
              </a:rPr>
              <a:t>“</a:t>
            </a:r>
            <a:endParaRPr sz="6000" dirty="0">
              <a:solidFill>
                <a:srgbClr val="FFFFFF"/>
              </a:solidFill>
              <a:latin typeface="Tinos"/>
              <a:ea typeface="Tinos"/>
              <a:cs typeface="Tinos"/>
              <a:sym typeface="Tinos"/>
            </a:endParaRPr>
          </a:p>
        </p:txBody>
      </p:sp>
      <p:sp>
        <p:nvSpPr>
          <p:cNvPr id="17" name="Shape 122">
            <a:extLst>
              <a:ext uri="{FF2B5EF4-FFF2-40B4-BE49-F238E27FC236}">
                <a16:creationId xmlns:a16="http://schemas.microsoft.com/office/drawing/2014/main" id="{E5F665EF-69B1-214E-A989-42E24B0E2A1C}"/>
              </a:ext>
            </a:extLst>
          </p:cNvPr>
          <p:cNvSpPr txBox="1">
            <a:spLocks noGrp="1"/>
          </p:cNvSpPr>
          <p:nvPr/>
        </p:nvSpPr>
        <p:spPr>
          <a:xfrm>
            <a:off x="4897049" y="1899777"/>
            <a:ext cx="2972367" cy="1858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88900" indent="0">
              <a:buNone/>
            </a:pPr>
            <a:r>
              <a:rPr lang="en-US" sz="1400" dirty="0"/>
              <a:t>While 7 months pregnant with Mark:</a:t>
            </a:r>
          </a:p>
          <a:p>
            <a:pPr marL="88900" indent="0">
              <a:buNone/>
            </a:pPr>
            <a:r>
              <a:rPr lang="en-US" sz="1800" b="1" i="0" dirty="0"/>
              <a:t>“Any objections if I take a couple days off while I’m home and increase our family?? If so, just say so and I’ll wait till next year to have ‘it’!”</a:t>
            </a:r>
          </a:p>
        </p:txBody>
      </p:sp>
      <p:sp>
        <p:nvSpPr>
          <p:cNvPr id="18" name="Shape 122">
            <a:extLst>
              <a:ext uri="{FF2B5EF4-FFF2-40B4-BE49-F238E27FC236}">
                <a16:creationId xmlns:a16="http://schemas.microsoft.com/office/drawing/2014/main" id="{54AC6E20-FD98-AD4D-AEC1-38A2F1EEE574}"/>
              </a:ext>
            </a:extLst>
          </p:cNvPr>
          <p:cNvSpPr txBox="1">
            <a:spLocks/>
          </p:cNvSpPr>
          <p:nvPr/>
        </p:nvSpPr>
        <p:spPr>
          <a:xfrm>
            <a:off x="4804189" y="1362826"/>
            <a:ext cx="3201300" cy="2528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100" dirty="0"/>
          </a:p>
        </p:txBody>
      </p:sp>
      <p:sp>
        <p:nvSpPr>
          <p:cNvPr id="9" name="Shape 122">
            <a:extLst>
              <a:ext uri="{FF2B5EF4-FFF2-40B4-BE49-F238E27FC236}">
                <a16:creationId xmlns:a16="http://schemas.microsoft.com/office/drawing/2014/main" id="{5C3B96DD-EADC-0D4B-93AC-4F22CF59D315}"/>
              </a:ext>
            </a:extLst>
          </p:cNvPr>
          <p:cNvSpPr txBox="1">
            <a:spLocks noGrp="1"/>
          </p:cNvSpPr>
          <p:nvPr/>
        </p:nvSpPr>
        <p:spPr>
          <a:xfrm>
            <a:off x="1158867" y="2091907"/>
            <a:ext cx="2972367" cy="14744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buNone/>
            </a:pPr>
            <a:r>
              <a:rPr lang="en-US" sz="1400" dirty="0"/>
              <a:t>While 8 months pregnant with twins Rodney and Richard:</a:t>
            </a:r>
          </a:p>
          <a:p>
            <a:pPr marL="0" lvl="0" indent="0">
              <a:buNone/>
            </a:pPr>
            <a:r>
              <a:rPr lang="en-US" sz="2000" b="1" i="0" dirty="0"/>
              <a:t>“Pete &amp; Don’t Repeat </a:t>
            </a:r>
            <a:br>
              <a:rPr lang="en-US" sz="2000" b="1" i="0" dirty="0"/>
            </a:br>
            <a:r>
              <a:rPr lang="en-US" sz="2000" b="1" i="0" dirty="0"/>
              <a:t>are battling as usual.”</a:t>
            </a:r>
          </a:p>
        </p:txBody>
      </p:sp>
    </p:spTree>
    <p:extLst>
      <p:ext uri="{BB962C8B-B14F-4D97-AF65-F5344CB8AC3E}">
        <p14:creationId xmlns:p14="http://schemas.microsoft.com/office/powerpoint/2010/main" val="1142184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ctrTitle" idx="4294967295"/>
          </p:nvPr>
        </p:nvSpPr>
        <p:spPr>
          <a:xfrm>
            <a:off x="966354" y="700103"/>
            <a:ext cx="7088678" cy="746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600" dirty="0">
                <a:solidFill>
                  <a:srgbClr val="94714F"/>
                </a:solidFill>
              </a:rPr>
              <a:t>When Did She Write?</a:t>
            </a:r>
            <a:endParaRPr sz="3600" dirty="0">
              <a:solidFill>
                <a:srgbClr val="94714F"/>
              </a:solidFill>
            </a:endParaRPr>
          </a:p>
        </p:txBody>
      </p:sp>
      <p:sp>
        <p:nvSpPr>
          <p:cNvPr id="7" name="Shape 122">
            <a:extLst>
              <a:ext uri="{FF2B5EF4-FFF2-40B4-BE49-F238E27FC236}">
                <a16:creationId xmlns:a16="http://schemas.microsoft.com/office/drawing/2014/main" id="{70EBE3E1-5A47-4B46-A81B-8028E5412EDE}"/>
              </a:ext>
            </a:extLst>
          </p:cNvPr>
          <p:cNvSpPr txBox="1">
            <a:spLocks noGrp="1"/>
          </p:cNvSpPr>
          <p:nvPr/>
        </p:nvSpPr>
        <p:spPr>
          <a:xfrm>
            <a:off x="1643064" y="1491870"/>
            <a:ext cx="5735258" cy="623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spcBef>
                <a:spcPts val="0"/>
              </a:spcBef>
              <a:buNone/>
            </a:pPr>
            <a:r>
              <a:rPr lang="en-US" sz="2000" i="0" dirty="0">
                <a:solidFill>
                  <a:srgbClr val="704F2C"/>
                </a:solidFill>
              </a:rPr>
              <a:t>Looked at </a:t>
            </a:r>
            <a:r>
              <a:rPr lang="en-US" sz="2000" b="1" i="0" dirty="0">
                <a:solidFill>
                  <a:srgbClr val="704F2C"/>
                </a:solidFill>
              </a:rPr>
              <a:t>bigrams </a:t>
            </a:r>
            <a:r>
              <a:rPr lang="en-US" sz="2000" i="0" dirty="0">
                <a:solidFill>
                  <a:srgbClr val="704F2C"/>
                </a:solidFill>
              </a:rPr>
              <a:t>(word pairs) in opening line</a:t>
            </a:r>
          </a:p>
        </p:txBody>
      </p:sp>
      <p:pic>
        <p:nvPicPr>
          <p:cNvPr id="10" name="Graphic 9" descr="Sun">
            <a:extLst>
              <a:ext uri="{FF2B5EF4-FFF2-40B4-BE49-F238E27FC236}">
                <a16:creationId xmlns:a16="http://schemas.microsoft.com/office/drawing/2014/main" id="{18312C97-B707-BF49-A583-A49F67B07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186" y="2664623"/>
            <a:ext cx="1084678" cy="1084678"/>
          </a:xfrm>
          <a:prstGeom prst="rect">
            <a:avLst/>
          </a:prstGeom>
        </p:spPr>
      </p:pic>
      <p:pic>
        <p:nvPicPr>
          <p:cNvPr id="12" name="Graphic 11" descr="Coffee">
            <a:extLst>
              <a:ext uri="{FF2B5EF4-FFF2-40B4-BE49-F238E27FC236}">
                <a16:creationId xmlns:a16="http://schemas.microsoft.com/office/drawing/2014/main" id="{3D79EABE-B93D-0B4C-A34A-4C795AE948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43064" y="2664623"/>
            <a:ext cx="1084678" cy="1084678"/>
          </a:xfrm>
          <a:prstGeom prst="rect">
            <a:avLst/>
          </a:prstGeom>
        </p:spPr>
      </p:pic>
      <p:pic>
        <p:nvPicPr>
          <p:cNvPr id="14" name="Graphic 13" descr="Moon and stars">
            <a:extLst>
              <a:ext uri="{FF2B5EF4-FFF2-40B4-BE49-F238E27FC236}">
                <a16:creationId xmlns:a16="http://schemas.microsoft.com/office/drawing/2014/main" id="{BE8EF71A-668A-CD49-A9FF-F6E83A65A2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1308" y="2664623"/>
            <a:ext cx="1084678" cy="1084678"/>
          </a:xfrm>
          <a:prstGeom prst="rect">
            <a:avLst/>
          </a:prstGeom>
        </p:spPr>
      </p:pic>
      <p:sp>
        <p:nvSpPr>
          <p:cNvPr id="16" name="Shape 122">
            <a:extLst>
              <a:ext uri="{FF2B5EF4-FFF2-40B4-BE49-F238E27FC236}">
                <a16:creationId xmlns:a16="http://schemas.microsoft.com/office/drawing/2014/main" id="{2AC0E2F7-C10B-BF45-B8B6-6C1CCE239948}"/>
              </a:ext>
            </a:extLst>
          </p:cNvPr>
          <p:cNvSpPr txBox="1">
            <a:spLocks noGrp="1"/>
          </p:cNvSpPr>
          <p:nvPr/>
        </p:nvSpPr>
        <p:spPr>
          <a:xfrm>
            <a:off x="966355" y="2208973"/>
            <a:ext cx="2380944" cy="623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spcBef>
                <a:spcPts val="0"/>
              </a:spcBef>
              <a:buNone/>
            </a:pPr>
            <a:r>
              <a:rPr lang="en-US" sz="1800" b="1" i="0" dirty="0">
                <a:solidFill>
                  <a:srgbClr val="704F2C"/>
                </a:solidFill>
              </a:rPr>
              <a:t>“Good morning”</a:t>
            </a:r>
          </a:p>
        </p:txBody>
      </p:sp>
      <p:sp>
        <p:nvSpPr>
          <p:cNvPr id="17" name="Shape 122">
            <a:extLst>
              <a:ext uri="{FF2B5EF4-FFF2-40B4-BE49-F238E27FC236}">
                <a16:creationId xmlns:a16="http://schemas.microsoft.com/office/drawing/2014/main" id="{CF833FC2-6185-CF41-BCD3-B1DDE40EBCFD}"/>
              </a:ext>
            </a:extLst>
          </p:cNvPr>
          <p:cNvSpPr txBox="1">
            <a:spLocks noGrp="1"/>
          </p:cNvSpPr>
          <p:nvPr/>
        </p:nvSpPr>
        <p:spPr>
          <a:xfrm>
            <a:off x="3536157" y="2208973"/>
            <a:ext cx="1996736" cy="623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spcBef>
                <a:spcPts val="0"/>
              </a:spcBef>
              <a:buNone/>
            </a:pPr>
            <a:r>
              <a:rPr lang="en-US" sz="1800" b="1" i="0" dirty="0">
                <a:solidFill>
                  <a:srgbClr val="704F2C"/>
                </a:solidFill>
              </a:rPr>
              <a:t>“Good afternoon”</a:t>
            </a:r>
          </a:p>
        </p:txBody>
      </p:sp>
      <p:sp>
        <p:nvSpPr>
          <p:cNvPr id="18" name="Shape 122">
            <a:extLst>
              <a:ext uri="{FF2B5EF4-FFF2-40B4-BE49-F238E27FC236}">
                <a16:creationId xmlns:a16="http://schemas.microsoft.com/office/drawing/2014/main" id="{D34D6359-3028-FD45-9405-21D2DA734F3D}"/>
              </a:ext>
            </a:extLst>
          </p:cNvPr>
          <p:cNvSpPr txBox="1">
            <a:spLocks noGrp="1"/>
          </p:cNvSpPr>
          <p:nvPr/>
        </p:nvSpPr>
        <p:spPr>
          <a:xfrm>
            <a:off x="6004088" y="2208973"/>
            <a:ext cx="1759117" cy="623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spcBef>
                <a:spcPts val="0"/>
              </a:spcBef>
              <a:buNone/>
            </a:pPr>
            <a:r>
              <a:rPr lang="en-US" sz="1800" b="1" i="0" dirty="0">
                <a:solidFill>
                  <a:srgbClr val="704F2C"/>
                </a:solidFill>
              </a:rPr>
              <a:t>“Good evening”</a:t>
            </a:r>
          </a:p>
        </p:txBody>
      </p:sp>
      <p:sp>
        <p:nvSpPr>
          <p:cNvPr id="19" name="Shape 122">
            <a:extLst>
              <a:ext uri="{FF2B5EF4-FFF2-40B4-BE49-F238E27FC236}">
                <a16:creationId xmlns:a16="http://schemas.microsoft.com/office/drawing/2014/main" id="{22ACBB1E-1DBF-2645-BE97-E8672653BE8E}"/>
              </a:ext>
            </a:extLst>
          </p:cNvPr>
          <p:cNvSpPr txBox="1">
            <a:spLocks noGrp="1"/>
          </p:cNvSpPr>
          <p:nvPr/>
        </p:nvSpPr>
        <p:spPr>
          <a:xfrm>
            <a:off x="1277268" y="3749301"/>
            <a:ext cx="1759117" cy="623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spcBef>
                <a:spcPts val="0"/>
              </a:spcBef>
              <a:buNone/>
            </a:pPr>
            <a:r>
              <a:rPr lang="en-US" sz="1800" i="0" dirty="0">
                <a:solidFill>
                  <a:srgbClr val="704F2C"/>
                </a:solidFill>
              </a:rPr>
              <a:t>62 times</a:t>
            </a:r>
          </a:p>
        </p:txBody>
      </p:sp>
      <p:sp>
        <p:nvSpPr>
          <p:cNvPr id="20" name="Shape 122">
            <a:extLst>
              <a:ext uri="{FF2B5EF4-FFF2-40B4-BE49-F238E27FC236}">
                <a16:creationId xmlns:a16="http://schemas.microsoft.com/office/drawing/2014/main" id="{402FD541-AE47-614B-910C-44C4F6C79065}"/>
              </a:ext>
            </a:extLst>
          </p:cNvPr>
          <p:cNvSpPr txBox="1">
            <a:spLocks noGrp="1"/>
          </p:cNvSpPr>
          <p:nvPr/>
        </p:nvSpPr>
        <p:spPr>
          <a:xfrm>
            <a:off x="3536157" y="3749301"/>
            <a:ext cx="1996736" cy="623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spcBef>
                <a:spcPts val="0"/>
              </a:spcBef>
              <a:buNone/>
            </a:pPr>
            <a:r>
              <a:rPr lang="en-US" sz="1800" i="0" dirty="0">
                <a:solidFill>
                  <a:srgbClr val="704F2C"/>
                </a:solidFill>
              </a:rPr>
              <a:t>4 times</a:t>
            </a:r>
          </a:p>
        </p:txBody>
      </p:sp>
      <p:sp>
        <p:nvSpPr>
          <p:cNvPr id="21" name="Shape 122">
            <a:extLst>
              <a:ext uri="{FF2B5EF4-FFF2-40B4-BE49-F238E27FC236}">
                <a16:creationId xmlns:a16="http://schemas.microsoft.com/office/drawing/2014/main" id="{B9B5AC3A-BA1A-E54A-8C66-50CC12410532}"/>
              </a:ext>
            </a:extLst>
          </p:cNvPr>
          <p:cNvSpPr txBox="1">
            <a:spLocks noGrp="1"/>
          </p:cNvSpPr>
          <p:nvPr/>
        </p:nvSpPr>
        <p:spPr>
          <a:xfrm>
            <a:off x="6004088" y="3749301"/>
            <a:ext cx="1759117" cy="623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spcBef>
                <a:spcPts val="0"/>
              </a:spcBef>
              <a:buNone/>
            </a:pPr>
            <a:r>
              <a:rPr lang="en-US" sz="1800" i="0" dirty="0">
                <a:solidFill>
                  <a:srgbClr val="704F2C"/>
                </a:solidFill>
              </a:rPr>
              <a:t>0 times</a:t>
            </a:r>
          </a:p>
        </p:txBody>
      </p:sp>
    </p:spTree>
    <p:extLst>
      <p:ext uri="{BB962C8B-B14F-4D97-AF65-F5344CB8AC3E}">
        <p14:creationId xmlns:p14="http://schemas.microsoft.com/office/powerpoint/2010/main" val="208581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961237-3EB3-AC4E-9708-98A7FA08F995}"/>
              </a:ext>
            </a:extLst>
          </p:cNvPr>
          <p:cNvPicPr>
            <a:picLocks noChangeAspect="1"/>
          </p:cNvPicPr>
          <p:nvPr/>
        </p:nvPicPr>
        <p:blipFill>
          <a:blip r:embed="rId3"/>
          <a:stretch>
            <a:fillRect/>
          </a:stretch>
        </p:blipFill>
        <p:spPr>
          <a:xfrm>
            <a:off x="1735354" y="612058"/>
            <a:ext cx="5380743" cy="3605279"/>
          </a:xfrm>
          <a:prstGeom prst="rect">
            <a:avLst/>
          </a:prstGeom>
        </p:spPr>
      </p:pic>
    </p:spTree>
    <p:extLst>
      <p:ext uri="{BB962C8B-B14F-4D97-AF65-F5344CB8AC3E}">
        <p14:creationId xmlns:p14="http://schemas.microsoft.com/office/powerpoint/2010/main" val="2630258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87DD8B-7F3B-204B-8973-B083FCE0417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89869" y="1078209"/>
            <a:ext cx="1523244" cy="2071345"/>
          </a:xfrm>
          <a:prstGeom prst="rect">
            <a:avLst/>
          </a:prstGeom>
          <a:ln w="57150">
            <a:solidFill>
              <a:srgbClr val="E2D8CE"/>
            </a:solidFill>
          </a:ln>
        </p:spPr>
      </p:pic>
      <p:sp>
        <p:nvSpPr>
          <p:cNvPr id="12" name="Shape 94">
            <a:extLst>
              <a:ext uri="{FF2B5EF4-FFF2-40B4-BE49-F238E27FC236}">
                <a16:creationId xmlns:a16="http://schemas.microsoft.com/office/drawing/2014/main" id="{4E67CD7D-18C0-0446-A396-836B5BD5A907}"/>
              </a:ext>
            </a:extLst>
          </p:cNvPr>
          <p:cNvSpPr txBox="1">
            <a:spLocks noGrp="1"/>
          </p:cNvSpPr>
          <p:nvPr/>
        </p:nvSpPr>
        <p:spPr>
          <a:xfrm>
            <a:off x="5067500" y="3338017"/>
            <a:ext cx="2767982" cy="90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1pPr>
            <a:lvl2pPr marR="0" lvl="1"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2pPr>
            <a:lvl3pPr marR="0" lvl="2"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3pPr>
            <a:lvl4pPr marR="0" lvl="3"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4pPr>
            <a:lvl5pPr marR="0" lvl="4"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5pPr>
            <a:lvl6pPr marR="0" lvl="5"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6pPr>
            <a:lvl7pPr marR="0" lvl="6"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7pPr>
            <a:lvl8pPr marR="0" lvl="7"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8pPr>
            <a:lvl9pPr marR="0" lvl="8"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9pPr>
          </a:lstStyle>
          <a:p>
            <a:pPr marL="0" lvl="0" indent="0">
              <a:spcBef>
                <a:spcPts val="0"/>
              </a:spcBef>
              <a:spcAft>
                <a:spcPts val="0"/>
              </a:spcAft>
              <a:buNone/>
            </a:pPr>
            <a:r>
              <a:rPr lang="en-US" sz="2000" dirty="0"/>
              <a:t>Frank “Mutt” Jones</a:t>
            </a:r>
          </a:p>
          <a:p>
            <a:pPr marL="0" lvl="0" indent="0">
              <a:spcBef>
                <a:spcPts val="0"/>
              </a:spcBef>
              <a:spcAft>
                <a:spcPts val="0"/>
              </a:spcAft>
              <a:buNone/>
            </a:pPr>
            <a:r>
              <a:rPr lang="en-US" sz="1100" dirty="0"/>
              <a:t>1919 – 2012</a:t>
            </a:r>
            <a:endParaRPr sz="1100" dirty="0"/>
          </a:p>
        </p:txBody>
      </p:sp>
      <p:pic>
        <p:nvPicPr>
          <p:cNvPr id="14" name="Picture 13">
            <a:extLst>
              <a:ext uri="{FF2B5EF4-FFF2-40B4-BE49-F238E27FC236}">
                <a16:creationId xmlns:a16="http://schemas.microsoft.com/office/drawing/2014/main" id="{CA04153F-A50D-5F44-90C7-5A3B74CC7E2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89993" y="1102563"/>
            <a:ext cx="1442035" cy="2071345"/>
          </a:xfrm>
          <a:prstGeom prst="rect">
            <a:avLst/>
          </a:prstGeom>
          <a:ln w="57150">
            <a:solidFill>
              <a:srgbClr val="E2D8CE"/>
            </a:solidFill>
          </a:ln>
        </p:spPr>
      </p:pic>
      <p:sp>
        <p:nvSpPr>
          <p:cNvPr id="16" name="Shape 94">
            <a:extLst>
              <a:ext uri="{FF2B5EF4-FFF2-40B4-BE49-F238E27FC236}">
                <a16:creationId xmlns:a16="http://schemas.microsoft.com/office/drawing/2014/main" id="{E80C8690-44D6-3545-9F27-F6DD754D9464}"/>
              </a:ext>
            </a:extLst>
          </p:cNvPr>
          <p:cNvSpPr txBox="1">
            <a:spLocks noGrp="1"/>
          </p:cNvSpPr>
          <p:nvPr/>
        </p:nvSpPr>
        <p:spPr>
          <a:xfrm>
            <a:off x="1033066" y="3362371"/>
            <a:ext cx="3155888" cy="90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1pPr>
            <a:lvl2pPr marR="0" lvl="1"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2pPr>
            <a:lvl3pPr marR="0" lvl="2"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3pPr>
            <a:lvl4pPr marR="0" lvl="3"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4pPr>
            <a:lvl5pPr marR="0" lvl="4"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5pPr>
            <a:lvl6pPr marR="0" lvl="5"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6pPr>
            <a:lvl7pPr marR="0" lvl="6"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7pPr>
            <a:lvl8pPr marR="0" lvl="7"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8pPr>
            <a:lvl9pPr marR="0" lvl="8"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9pPr>
          </a:lstStyle>
          <a:p>
            <a:pPr marL="0" lvl="0" indent="0">
              <a:spcBef>
                <a:spcPts val="0"/>
              </a:spcBef>
              <a:spcAft>
                <a:spcPts val="0"/>
              </a:spcAft>
              <a:buNone/>
            </a:pPr>
            <a:r>
              <a:rPr lang="en-US" sz="2000" dirty="0"/>
              <a:t>Elizabeth “Betty” Jones</a:t>
            </a:r>
          </a:p>
          <a:p>
            <a:pPr marL="0" lvl="0" indent="0">
              <a:spcBef>
                <a:spcPts val="0"/>
              </a:spcBef>
              <a:spcAft>
                <a:spcPts val="0"/>
              </a:spcAft>
              <a:buNone/>
            </a:pPr>
            <a:r>
              <a:rPr lang="en-US" sz="1100" dirty="0"/>
              <a:t>1923 – 2015</a:t>
            </a:r>
            <a:endParaRPr sz="1100" dirty="0"/>
          </a:p>
        </p:txBody>
      </p:sp>
      <p:cxnSp>
        <p:nvCxnSpPr>
          <p:cNvPr id="19" name="Straight Connector 18">
            <a:extLst>
              <a:ext uri="{FF2B5EF4-FFF2-40B4-BE49-F238E27FC236}">
                <a16:creationId xmlns:a16="http://schemas.microsoft.com/office/drawing/2014/main" id="{96470C26-DF67-8145-A77D-2FDD6CAA5245}"/>
              </a:ext>
            </a:extLst>
          </p:cNvPr>
          <p:cNvCxnSpPr>
            <a:stCxn id="14" idx="3"/>
            <a:endCxn id="7" idx="1"/>
          </p:cNvCxnSpPr>
          <p:nvPr/>
        </p:nvCxnSpPr>
        <p:spPr>
          <a:xfrm flipV="1">
            <a:off x="3332028" y="2113882"/>
            <a:ext cx="2357841" cy="24354"/>
          </a:xfrm>
          <a:prstGeom prst="line">
            <a:avLst/>
          </a:prstGeom>
          <a:ln w="38100">
            <a:solidFill>
              <a:srgbClr val="E2D8CE"/>
            </a:solidFill>
            <a:prstDash val="sysDot"/>
          </a:ln>
        </p:spPr>
        <p:style>
          <a:lnRef idx="1">
            <a:schemeClr val="accent1"/>
          </a:lnRef>
          <a:fillRef idx="0">
            <a:schemeClr val="accent1"/>
          </a:fillRef>
          <a:effectRef idx="0">
            <a:schemeClr val="accent1"/>
          </a:effectRef>
          <a:fontRef idx="minor">
            <a:schemeClr val="tx1"/>
          </a:fontRef>
        </p:style>
      </p:cxnSp>
      <p:sp>
        <p:nvSpPr>
          <p:cNvPr id="20" name="Shape 94">
            <a:extLst>
              <a:ext uri="{FF2B5EF4-FFF2-40B4-BE49-F238E27FC236}">
                <a16:creationId xmlns:a16="http://schemas.microsoft.com/office/drawing/2014/main" id="{BB159016-CC63-5F4C-AC67-42452752229E}"/>
              </a:ext>
            </a:extLst>
          </p:cNvPr>
          <p:cNvSpPr txBox="1">
            <a:spLocks noGrp="1"/>
          </p:cNvSpPr>
          <p:nvPr/>
        </p:nvSpPr>
        <p:spPr>
          <a:xfrm>
            <a:off x="4188954" y="1608729"/>
            <a:ext cx="629377" cy="358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1pPr>
            <a:lvl2pPr marR="0" lvl="1"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2pPr>
            <a:lvl3pPr marR="0" lvl="2"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3pPr>
            <a:lvl4pPr marR="0" lvl="3"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4pPr>
            <a:lvl5pPr marR="0" lvl="4"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5pPr>
            <a:lvl6pPr marR="0" lvl="5"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6pPr>
            <a:lvl7pPr marR="0" lvl="6"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7pPr>
            <a:lvl8pPr marR="0" lvl="7"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8pPr>
            <a:lvl9pPr marR="0" lvl="8"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9pPr>
          </a:lstStyle>
          <a:p>
            <a:pPr marL="0" lvl="0" indent="0">
              <a:spcBef>
                <a:spcPts val="0"/>
              </a:spcBef>
              <a:spcAft>
                <a:spcPts val="0"/>
              </a:spcAft>
              <a:buNone/>
            </a:pPr>
            <a:r>
              <a:rPr lang="en-US" sz="1200" dirty="0"/>
              <a:t>65 years</a:t>
            </a:r>
            <a:endParaRPr sz="800" dirty="0"/>
          </a:p>
        </p:txBody>
      </p:sp>
      <p:pic>
        <p:nvPicPr>
          <p:cNvPr id="22" name="Graphic 21" descr="Ring">
            <a:extLst>
              <a:ext uri="{FF2B5EF4-FFF2-40B4-BE49-F238E27FC236}">
                <a16:creationId xmlns:a16="http://schemas.microsoft.com/office/drawing/2014/main" id="{CA8E670B-D85A-6D41-A6CE-67371B23AD3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18176" y="1236990"/>
            <a:ext cx="370931" cy="370931"/>
          </a:xfrm>
          <a:prstGeom prst="rect">
            <a:avLst/>
          </a:prstGeom>
        </p:spPr>
      </p:pic>
      <p:sp>
        <p:nvSpPr>
          <p:cNvPr id="23" name="Shape 94">
            <a:extLst>
              <a:ext uri="{FF2B5EF4-FFF2-40B4-BE49-F238E27FC236}">
                <a16:creationId xmlns:a16="http://schemas.microsoft.com/office/drawing/2014/main" id="{9EF96C4E-6AB7-3D4A-A1D3-16F813E55ACD}"/>
              </a:ext>
            </a:extLst>
          </p:cNvPr>
          <p:cNvSpPr txBox="1">
            <a:spLocks noGrp="1"/>
          </p:cNvSpPr>
          <p:nvPr/>
        </p:nvSpPr>
        <p:spPr>
          <a:xfrm>
            <a:off x="4198012" y="2653107"/>
            <a:ext cx="629377" cy="358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1pPr>
            <a:lvl2pPr marR="0" lvl="1"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2pPr>
            <a:lvl3pPr marR="0" lvl="2"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3pPr>
            <a:lvl4pPr marR="0" lvl="3"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4pPr>
            <a:lvl5pPr marR="0" lvl="4"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5pPr>
            <a:lvl6pPr marR="0" lvl="5"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6pPr>
            <a:lvl7pPr marR="0" lvl="6"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7pPr>
            <a:lvl8pPr marR="0" lvl="7"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8pPr>
            <a:lvl9pPr marR="0" lvl="8" algn="ctr" rtl="0">
              <a:lnSpc>
                <a:spcPct val="100000"/>
              </a:lnSpc>
              <a:spcBef>
                <a:spcPts val="0"/>
              </a:spcBef>
              <a:spcAft>
                <a:spcPts val="0"/>
              </a:spcAft>
              <a:buClr>
                <a:srgbClr val="FFFFFF"/>
              </a:buClr>
              <a:buSzPts val="3000"/>
              <a:buFont typeface="Vidaloka"/>
              <a:buNone/>
              <a:defRPr sz="3000" b="0" i="0" u="none" strike="noStrike" cap="none">
                <a:solidFill>
                  <a:srgbClr val="FFFFFF"/>
                </a:solidFill>
                <a:latin typeface="Vidaloka"/>
                <a:ea typeface="Vidaloka"/>
                <a:cs typeface="Vidaloka"/>
                <a:sym typeface="Vidaloka"/>
              </a:defRPr>
            </a:lvl9pPr>
          </a:lstStyle>
          <a:p>
            <a:pPr marL="0" lvl="0" indent="0">
              <a:spcBef>
                <a:spcPts val="0"/>
              </a:spcBef>
              <a:spcAft>
                <a:spcPts val="0"/>
              </a:spcAft>
              <a:buNone/>
            </a:pPr>
            <a:r>
              <a:rPr lang="en-US" sz="1200" dirty="0"/>
              <a:t>30+</a:t>
            </a:r>
            <a:br>
              <a:rPr lang="en-US" sz="1200" dirty="0"/>
            </a:br>
            <a:r>
              <a:rPr lang="en-US" sz="1200" dirty="0"/>
              <a:t>moves</a:t>
            </a:r>
            <a:endParaRPr sz="800" dirty="0"/>
          </a:p>
        </p:txBody>
      </p:sp>
      <p:pic>
        <p:nvPicPr>
          <p:cNvPr id="27" name="Graphic 26" descr="EarthGlobeAmericas">
            <a:extLst>
              <a:ext uri="{FF2B5EF4-FFF2-40B4-BE49-F238E27FC236}">
                <a16:creationId xmlns:a16="http://schemas.microsoft.com/office/drawing/2014/main" id="{38EFA150-0B93-B641-9308-0EB888690AD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39802" y="2294563"/>
            <a:ext cx="325512" cy="325512"/>
          </a:xfrm>
          <a:prstGeom prst="rect">
            <a:avLst/>
          </a:prstGeom>
        </p:spPr>
      </p:pic>
    </p:spTree>
    <p:extLst>
      <p:ext uri="{BB962C8B-B14F-4D97-AF65-F5344CB8AC3E}">
        <p14:creationId xmlns:p14="http://schemas.microsoft.com/office/powerpoint/2010/main" val="3500160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 name="TextBox 1">
            <a:extLst>
              <a:ext uri="{FF2B5EF4-FFF2-40B4-BE49-F238E27FC236}">
                <a16:creationId xmlns:a16="http://schemas.microsoft.com/office/drawing/2014/main" id="{9BD8F6E9-061B-724C-A749-B45CDB573DD8}"/>
              </a:ext>
            </a:extLst>
          </p:cNvPr>
          <p:cNvSpPr txBox="1"/>
          <p:nvPr/>
        </p:nvSpPr>
        <p:spPr>
          <a:xfrm>
            <a:off x="4789619" y="1620764"/>
            <a:ext cx="3267986" cy="2585323"/>
          </a:xfrm>
          <a:prstGeom prst="rect">
            <a:avLst/>
          </a:prstGeom>
          <a:noFill/>
        </p:spPr>
        <p:txBody>
          <a:bodyPr wrap="square" rtlCol="0">
            <a:spAutoFit/>
          </a:bodyPr>
          <a:lstStyle/>
          <a:p>
            <a:pPr algn="ctr"/>
            <a:r>
              <a:rPr lang="en-US" sz="2800" dirty="0">
                <a:solidFill>
                  <a:srgbClr val="997D5E"/>
                </a:solidFill>
                <a:latin typeface="Vidaloka"/>
              </a:rPr>
              <a:t>365 letters</a:t>
            </a:r>
            <a:br>
              <a:rPr lang="en-US" sz="1200" dirty="0"/>
            </a:br>
            <a:r>
              <a:rPr lang="en-US" sz="1600" dirty="0">
                <a:solidFill>
                  <a:srgbClr val="666666"/>
                </a:solidFill>
                <a:latin typeface="Vidaloka"/>
                <a:sym typeface="Vidaloka"/>
              </a:rPr>
              <a:t>from 1941 to 1970</a:t>
            </a:r>
          </a:p>
          <a:p>
            <a:pPr algn="ctr"/>
            <a:endParaRPr lang="en-US" sz="1200" dirty="0"/>
          </a:p>
          <a:p>
            <a:pPr algn="ctr"/>
            <a:r>
              <a:rPr lang="en-US" sz="2800" dirty="0">
                <a:solidFill>
                  <a:srgbClr val="997D5E"/>
                </a:solidFill>
                <a:latin typeface="Vidaloka"/>
              </a:rPr>
              <a:t>89%</a:t>
            </a:r>
            <a:br>
              <a:rPr lang="en-US" sz="1200" dirty="0"/>
            </a:br>
            <a:r>
              <a:rPr lang="en-US" sz="1600" dirty="0">
                <a:solidFill>
                  <a:srgbClr val="666666"/>
                </a:solidFill>
                <a:latin typeface="Vidaloka"/>
              </a:rPr>
              <a:t>written to her parents</a:t>
            </a:r>
          </a:p>
          <a:p>
            <a:pPr algn="ctr"/>
            <a:endParaRPr lang="en-US" sz="1200" dirty="0"/>
          </a:p>
          <a:p>
            <a:pPr algn="ctr"/>
            <a:r>
              <a:rPr lang="en-US" sz="2800" dirty="0">
                <a:solidFill>
                  <a:srgbClr val="997D5E"/>
                </a:solidFill>
                <a:latin typeface="Vidaloka"/>
              </a:rPr>
              <a:t>38 locations</a:t>
            </a:r>
            <a:br>
              <a:rPr lang="en-US" sz="2800" dirty="0">
                <a:solidFill>
                  <a:srgbClr val="997D5E"/>
                </a:solidFill>
                <a:latin typeface="Vidaloka"/>
              </a:rPr>
            </a:br>
            <a:r>
              <a:rPr lang="en-US" sz="1600" dirty="0">
                <a:solidFill>
                  <a:srgbClr val="666666"/>
                </a:solidFill>
                <a:latin typeface="Vidaloka"/>
              </a:rPr>
              <a:t>postmarked</a:t>
            </a:r>
          </a:p>
        </p:txBody>
      </p:sp>
      <p:pic>
        <p:nvPicPr>
          <p:cNvPr id="14" name="Picture 13">
            <a:extLst>
              <a:ext uri="{FF2B5EF4-FFF2-40B4-BE49-F238E27FC236}">
                <a16:creationId xmlns:a16="http://schemas.microsoft.com/office/drawing/2014/main" id="{18BB7983-E652-4144-958A-C8D68272112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87098" y="1733875"/>
            <a:ext cx="2798304" cy="2359103"/>
          </a:xfrm>
          <a:prstGeom prst="rect">
            <a:avLst/>
          </a:prstGeom>
          <a:ln w="57150">
            <a:solidFill>
              <a:srgbClr val="997D5E"/>
            </a:solidFill>
          </a:ln>
        </p:spPr>
      </p:pic>
      <p:sp>
        <p:nvSpPr>
          <p:cNvPr id="25" name="Shape 229">
            <a:extLst>
              <a:ext uri="{FF2B5EF4-FFF2-40B4-BE49-F238E27FC236}">
                <a16:creationId xmlns:a16="http://schemas.microsoft.com/office/drawing/2014/main" id="{33DBC278-A3A0-AA44-B1F3-8E05A583074B}"/>
              </a:ext>
            </a:extLst>
          </p:cNvPr>
          <p:cNvSpPr txBox="1">
            <a:spLocks/>
          </p:cNvSpPr>
          <p:nvPr/>
        </p:nvSpPr>
        <p:spPr>
          <a:xfrm>
            <a:off x="1662429" y="571688"/>
            <a:ext cx="5724938"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1pPr>
            <a:lvl2pPr marR="0" lvl="1"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2pPr>
            <a:lvl3pPr marR="0" lvl="2"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3pPr>
            <a:lvl4pPr marR="0" lvl="3"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4pPr>
            <a:lvl5pPr marR="0" lvl="4"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5pPr>
            <a:lvl6pPr marR="0" lvl="5"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6pPr>
            <a:lvl7pPr marR="0" lvl="6"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7pPr>
            <a:lvl8pPr marR="0" lvl="7"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8pPr>
            <a:lvl9pPr marR="0" lvl="8"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9pPr>
          </a:lstStyle>
          <a:p>
            <a:r>
              <a:rPr lang="en-US" sz="4400" dirty="0">
                <a:solidFill>
                  <a:srgbClr val="94714F"/>
                </a:solidFill>
              </a:rPr>
              <a:t>Dataset</a:t>
            </a:r>
            <a:endParaRPr lang="en-US" sz="3600" dirty="0">
              <a:solidFill>
                <a:srgbClr val="94714F"/>
              </a:solidFill>
            </a:endParaRPr>
          </a:p>
        </p:txBody>
      </p:sp>
    </p:spTree>
    <p:extLst>
      <p:ext uri="{BB962C8B-B14F-4D97-AF65-F5344CB8AC3E}">
        <p14:creationId xmlns:p14="http://schemas.microsoft.com/office/powerpoint/2010/main" val="59623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Monitor">
            <a:extLst>
              <a:ext uri="{FF2B5EF4-FFF2-40B4-BE49-F238E27FC236}">
                <a16:creationId xmlns:a16="http://schemas.microsoft.com/office/drawing/2014/main" id="{1D7ABC2E-8B17-F546-BE77-D0FB7D2B7271}"/>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12762" b="14653"/>
          <a:stretch/>
        </p:blipFill>
        <p:spPr>
          <a:xfrm>
            <a:off x="873485" y="-169072"/>
            <a:ext cx="7448211" cy="5583910"/>
          </a:xfrm>
          <a:prstGeom prst="rect">
            <a:avLst/>
          </a:prstGeom>
        </p:spPr>
      </p:pic>
      <p:pic>
        <p:nvPicPr>
          <p:cNvPr id="6" name="demo_map.mov">
            <a:hlinkClick r:id="" action="ppaction://media"/>
            <a:extLst>
              <a:ext uri="{FF2B5EF4-FFF2-40B4-BE49-F238E27FC236}">
                <a16:creationId xmlns:a16="http://schemas.microsoft.com/office/drawing/2014/main" id="{0FD552D8-1376-444C-AF89-24E6C6E3B5C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959492" y="216606"/>
            <a:ext cx="5280356" cy="3950208"/>
          </a:xfrm>
          <a:prstGeom prst="rect">
            <a:avLst/>
          </a:prstGeom>
          <a:ln w="12700">
            <a:noFill/>
          </a:ln>
        </p:spPr>
      </p:pic>
    </p:spTree>
    <p:extLst>
      <p:ext uri="{BB962C8B-B14F-4D97-AF65-F5344CB8AC3E}">
        <p14:creationId xmlns:p14="http://schemas.microsoft.com/office/powerpoint/2010/main" val="31705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7">
            <a:extLst>
              <a:ext uri="{FF2B5EF4-FFF2-40B4-BE49-F238E27FC236}">
                <a16:creationId xmlns:a16="http://schemas.microsoft.com/office/drawing/2014/main" id="{DE8E2ADE-E229-8F44-8AD4-C4858402ABDD}"/>
              </a:ext>
            </a:extLst>
          </p:cNvPr>
          <p:cNvSpPr/>
          <p:nvPr/>
        </p:nvSpPr>
        <p:spPr>
          <a:xfrm>
            <a:off x="477078" y="516835"/>
            <a:ext cx="8142136" cy="4118775"/>
          </a:xfrm>
          <a:prstGeom prst="rect">
            <a:avLst/>
          </a:prstGeom>
          <a:solidFill>
            <a:srgbClr val="E2D8CE"/>
          </a:solidFill>
          <a:ln w="114300" cap="flat" cmpd="sng">
            <a:solidFill>
              <a:srgbClr val="FFFFFF"/>
            </a:solidFill>
            <a:prstDash val="solid"/>
            <a:miter lim="8000"/>
            <a:headEnd type="none" w="sm" len="sm"/>
            <a:tailEnd type="none" w="sm" len="sm"/>
          </a:ln>
          <a:effectLst>
            <a:outerShdw blurRad="214313" dist="95250" dir="5400000" algn="bl" rotWithShape="0">
              <a:srgbClr val="000000">
                <a:alpha val="35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229">
            <a:extLst>
              <a:ext uri="{FF2B5EF4-FFF2-40B4-BE49-F238E27FC236}">
                <a16:creationId xmlns:a16="http://schemas.microsoft.com/office/drawing/2014/main" id="{873E0B79-6C38-7948-93FA-D1E83947F444}"/>
              </a:ext>
            </a:extLst>
          </p:cNvPr>
          <p:cNvSpPr txBox="1">
            <a:spLocks/>
          </p:cNvSpPr>
          <p:nvPr/>
        </p:nvSpPr>
        <p:spPr>
          <a:xfrm>
            <a:off x="2794683" y="606330"/>
            <a:ext cx="3427551" cy="808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1pPr>
            <a:lvl2pPr marR="0" lvl="1"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2pPr>
            <a:lvl3pPr marR="0" lvl="2"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3pPr>
            <a:lvl4pPr marR="0" lvl="3"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4pPr>
            <a:lvl5pPr marR="0" lvl="4"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5pPr>
            <a:lvl6pPr marR="0" lvl="5"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6pPr>
            <a:lvl7pPr marR="0" lvl="6"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7pPr>
            <a:lvl8pPr marR="0" lvl="7"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8pPr>
            <a:lvl9pPr marR="0" lvl="8"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9pPr>
          </a:lstStyle>
          <a:p>
            <a:r>
              <a:rPr lang="en-US" sz="3600" dirty="0">
                <a:solidFill>
                  <a:srgbClr val="94714F"/>
                </a:solidFill>
              </a:rPr>
              <a:t>Challenges</a:t>
            </a:r>
          </a:p>
        </p:txBody>
      </p:sp>
      <p:pic>
        <p:nvPicPr>
          <p:cNvPr id="6" name="Picture 5">
            <a:extLst>
              <a:ext uri="{FF2B5EF4-FFF2-40B4-BE49-F238E27FC236}">
                <a16:creationId xmlns:a16="http://schemas.microsoft.com/office/drawing/2014/main" id="{555E7959-FE3D-1E4B-B4A2-AE29B3BCDB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1726" y="1504434"/>
            <a:ext cx="2509685" cy="2427540"/>
          </a:xfrm>
          <a:prstGeom prst="rect">
            <a:avLst/>
          </a:prstGeom>
          <a:ln>
            <a:solidFill>
              <a:srgbClr val="E2D8CE"/>
            </a:solidFill>
          </a:ln>
        </p:spPr>
      </p:pic>
      <p:sp>
        <p:nvSpPr>
          <p:cNvPr id="14" name="Shape 229">
            <a:extLst>
              <a:ext uri="{FF2B5EF4-FFF2-40B4-BE49-F238E27FC236}">
                <a16:creationId xmlns:a16="http://schemas.microsoft.com/office/drawing/2014/main" id="{4F62223F-F450-EF40-AC08-71EA4E193BD8}"/>
              </a:ext>
            </a:extLst>
          </p:cNvPr>
          <p:cNvSpPr txBox="1">
            <a:spLocks/>
          </p:cNvSpPr>
          <p:nvPr/>
        </p:nvSpPr>
        <p:spPr>
          <a:xfrm>
            <a:off x="625241" y="3931974"/>
            <a:ext cx="3883218" cy="6352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1pPr>
            <a:lvl2pPr marR="0" lvl="1"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2pPr>
            <a:lvl3pPr marR="0" lvl="2"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3pPr>
            <a:lvl4pPr marR="0" lvl="3"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4pPr>
            <a:lvl5pPr marR="0" lvl="4"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5pPr>
            <a:lvl6pPr marR="0" lvl="5"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6pPr>
            <a:lvl7pPr marR="0" lvl="6"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7pPr>
            <a:lvl8pPr marR="0" lvl="7"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8pPr>
            <a:lvl9pPr marR="0" lvl="8"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9pPr>
          </a:lstStyle>
          <a:p>
            <a:endParaRPr lang="en-US" sz="2000" dirty="0">
              <a:solidFill>
                <a:srgbClr val="704F2C"/>
              </a:solidFill>
            </a:endParaRPr>
          </a:p>
        </p:txBody>
      </p:sp>
      <p:sp>
        <p:nvSpPr>
          <p:cNvPr id="11" name="Shape 229">
            <a:extLst>
              <a:ext uri="{FF2B5EF4-FFF2-40B4-BE49-F238E27FC236}">
                <a16:creationId xmlns:a16="http://schemas.microsoft.com/office/drawing/2014/main" id="{98B91F25-440F-AA43-A35F-131021926C3F}"/>
              </a:ext>
            </a:extLst>
          </p:cNvPr>
          <p:cNvSpPr txBox="1">
            <a:spLocks/>
          </p:cNvSpPr>
          <p:nvPr/>
        </p:nvSpPr>
        <p:spPr>
          <a:xfrm>
            <a:off x="3605761" y="1414939"/>
            <a:ext cx="4724578" cy="2785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1pPr>
            <a:lvl2pPr marR="0" lvl="1"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2pPr>
            <a:lvl3pPr marR="0" lvl="2"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3pPr>
            <a:lvl4pPr marR="0" lvl="3"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4pPr>
            <a:lvl5pPr marR="0" lvl="4"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5pPr>
            <a:lvl6pPr marR="0" lvl="5"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6pPr>
            <a:lvl7pPr marR="0" lvl="6"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7pPr>
            <a:lvl8pPr marR="0" lvl="7"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8pPr>
            <a:lvl9pPr marR="0" lvl="8" algn="ctr" rtl="0">
              <a:lnSpc>
                <a:spcPct val="100000"/>
              </a:lnSpc>
              <a:spcBef>
                <a:spcPts val="0"/>
              </a:spcBef>
              <a:spcAft>
                <a:spcPts val="0"/>
              </a:spcAft>
              <a:buClr>
                <a:srgbClr val="666666"/>
              </a:buClr>
              <a:buSzPts val="1800"/>
              <a:buFont typeface="Vidaloka"/>
              <a:buNone/>
              <a:defRPr sz="1800" b="0" i="0" u="none" strike="noStrike" cap="none">
                <a:solidFill>
                  <a:srgbClr val="666666"/>
                </a:solidFill>
                <a:latin typeface="Vidaloka"/>
                <a:ea typeface="Vidaloka"/>
                <a:cs typeface="Vidaloka"/>
                <a:sym typeface="Vidaloka"/>
              </a:defRPr>
            </a:lvl9pPr>
          </a:lstStyle>
          <a:p>
            <a:pPr algn="l">
              <a:spcAft>
                <a:spcPts val="1200"/>
              </a:spcAft>
            </a:pPr>
            <a:r>
              <a:rPr lang="en-US" b="1" dirty="0">
                <a:solidFill>
                  <a:srgbClr val="704F2C"/>
                </a:solidFill>
              </a:rPr>
              <a:t>Problem: Machines struggle with cursive</a:t>
            </a:r>
          </a:p>
          <a:p>
            <a:pPr algn="l">
              <a:spcAft>
                <a:spcPts val="1200"/>
              </a:spcAft>
            </a:pPr>
            <a:r>
              <a:rPr lang="en-US" dirty="0">
                <a:solidFill>
                  <a:srgbClr val="704F2C"/>
                </a:solidFill>
              </a:rPr>
              <a:t>1. Optical Character Recognition</a:t>
            </a:r>
          </a:p>
          <a:p>
            <a:pPr algn="l">
              <a:spcAft>
                <a:spcPts val="1200"/>
              </a:spcAft>
            </a:pPr>
            <a:r>
              <a:rPr lang="en-US" dirty="0">
                <a:solidFill>
                  <a:srgbClr val="704F2C"/>
                </a:solidFill>
              </a:rPr>
              <a:t>2. Dictation</a:t>
            </a:r>
          </a:p>
          <a:p>
            <a:pPr algn="l">
              <a:spcAft>
                <a:spcPts val="1200"/>
              </a:spcAft>
            </a:pPr>
            <a:r>
              <a:rPr lang="en-US" dirty="0">
                <a:solidFill>
                  <a:srgbClr val="704F2C"/>
                </a:solidFill>
              </a:rPr>
              <a:t>3. Transcription (171 letters)</a:t>
            </a:r>
          </a:p>
          <a:p>
            <a:pPr marL="514350" indent="-284163" algn="l">
              <a:spcAft>
                <a:spcPts val="300"/>
              </a:spcAft>
              <a:buClr>
                <a:srgbClr val="704F2C"/>
              </a:buClr>
              <a:buFont typeface="Arial" panose="020B0604020202020204" pitchFamily="34" charset="0"/>
              <a:buChar char="•"/>
            </a:pPr>
            <a:r>
              <a:rPr lang="en-US" dirty="0">
                <a:solidFill>
                  <a:srgbClr val="704F2C"/>
                </a:solidFill>
              </a:rPr>
              <a:t>52 myself</a:t>
            </a:r>
          </a:p>
          <a:p>
            <a:pPr marL="514350" indent="-284163" algn="l">
              <a:spcAft>
                <a:spcPts val="300"/>
              </a:spcAft>
              <a:buClr>
                <a:srgbClr val="704F2C"/>
              </a:buClr>
              <a:buFont typeface="Arial" panose="020B0604020202020204" pitchFamily="34" charset="0"/>
              <a:buChar char="•"/>
            </a:pPr>
            <a:r>
              <a:rPr lang="en-US" dirty="0">
                <a:solidFill>
                  <a:srgbClr val="704F2C"/>
                </a:solidFill>
              </a:rPr>
              <a:t>12 family</a:t>
            </a:r>
          </a:p>
          <a:p>
            <a:pPr marL="514350" indent="-284163" algn="l">
              <a:spcAft>
                <a:spcPts val="300"/>
              </a:spcAft>
              <a:buClr>
                <a:srgbClr val="704F2C"/>
              </a:buClr>
              <a:buFont typeface="Arial" panose="020B0604020202020204" pitchFamily="34" charset="0"/>
              <a:buChar char="•"/>
            </a:pPr>
            <a:r>
              <a:rPr lang="en-US" dirty="0">
                <a:solidFill>
                  <a:srgbClr val="704F2C"/>
                </a:solidFill>
              </a:rPr>
              <a:t>107 Amazon MTurk </a:t>
            </a:r>
          </a:p>
        </p:txBody>
      </p:sp>
    </p:spTree>
    <p:extLst>
      <p:ext uri="{BB962C8B-B14F-4D97-AF65-F5344CB8AC3E}">
        <p14:creationId xmlns:p14="http://schemas.microsoft.com/office/powerpoint/2010/main" val="113892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1">
                                            <p:txEl>
                                              <p:pRg st="1" end="1"/>
                                            </p:txEl>
                                          </p:spTgt>
                                        </p:tgtEl>
                                        <p:attrNameLst>
                                          <p:attrName>ppt_c</p:attrName>
                                        </p:attrNameLst>
                                      </p:cBhvr>
                                      <p:to>
                                        <a:schemeClr val="hlink"/>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1">
                                            <p:txEl>
                                              <p:pRg st="2" end="2"/>
                                            </p:txEl>
                                          </p:spTgt>
                                        </p:tgtEl>
                                        <p:attrNameLst>
                                          <p:attrName>ppt_c</p:attrName>
                                        </p:attrNameLst>
                                      </p:cBhvr>
                                      <p:to>
                                        <a:schemeClr val="hlink"/>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ctrTitle" idx="4294967295"/>
          </p:nvPr>
        </p:nvSpPr>
        <p:spPr>
          <a:xfrm>
            <a:off x="966354" y="700103"/>
            <a:ext cx="7088678" cy="746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600" dirty="0">
                <a:solidFill>
                  <a:srgbClr val="94714F"/>
                </a:solidFill>
              </a:rPr>
              <a:t>NLP Results</a:t>
            </a:r>
            <a:endParaRPr sz="3600" dirty="0">
              <a:solidFill>
                <a:srgbClr val="94714F"/>
              </a:solidFill>
            </a:endParaRPr>
          </a:p>
        </p:txBody>
      </p:sp>
      <p:pic>
        <p:nvPicPr>
          <p:cNvPr id="12" name="Graphic 11" descr="Coffee">
            <a:extLst>
              <a:ext uri="{FF2B5EF4-FFF2-40B4-BE49-F238E27FC236}">
                <a16:creationId xmlns:a16="http://schemas.microsoft.com/office/drawing/2014/main" id="{3D79EABE-B93D-0B4C-A34A-4C795AE948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5200" y="3413843"/>
            <a:ext cx="692262" cy="692262"/>
          </a:xfrm>
          <a:prstGeom prst="rect">
            <a:avLst/>
          </a:prstGeom>
        </p:spPr>
      </p:pic>
      <p:sp>
        <p:nvSpPr>
          <p:cNvPr id="16" name="Shape 122">
            <a:extLst>
              <a:ext uri="{FF2B5EF4-FFF2-40B4-BE49-F238E27FC236}">
                <a16:creationId xmlns:a16="http://schemas.microsoft.com/office/drawing/2014/main" id="{2AC0E2F7-C10B-BF45-B8B6-6C1CCE239948}"/>
              </a:ext>
            </a:extLst>
          </p:cNvPr>
          <p:cNvSpPr txBox="1">
            <a:spLocks noGrp="1"/>
          </p:cNvSpPr>
          <p:nvPr/>
        </p:nvSpPr>
        <p:spPr>
          <a:xfrm>
            <a:off x="2149176" y="2450661"/>
            <a:ext cx="1443631" cy="623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spcBef>
                <a:spcPts val="0"/>
              </a:spcBef>
              <a:buNone/>
            </a:pPr>
            <a:r>
              <a:rPr lang="en-US" sz="1600" i="0" dirty="0">
                <a:solidFill>
                  <a:srgbClr val="704F2C"/>
                </a:solidFill>
              </a:rPr>
              <a:t> Bigrams:</a:t>
            </a:r>
          </a:p>
          <a:p>
            <a:pPr marL="0" lvl="0" indent="0">
              <a:spcBef>
                <a:spcPts val="0"/>
              </a:spcBef>
              <a:buNone/>
            </a:pPr>
            <a:r>
              <a:rPr lang="en-US" sz="1800" b="1" i="0" dirty="0">
                <a:solidFill>
                  <a:srgbClr val="704F2C"/>
                </a:solidFill>
              </a:rPr>
              <a:t>“Good   </a:t>
            </a:r>
            <a:br>
              <a:rPr lang="en-US" sz="1800" b="1" i="0" dirty="0">
                <a:solidFill>
                  <a:srgbClr val="704F2C"/>
                </a:solidFill>
              </a:rPr>
            </a:br>
            <a:r>
              <a:rPr lang="en-US" sz="1800" b="1" i="0" dirty="0">
                <a:solidFill>
                  <a:srgbClr val="704F2C"/>
                </a:solidFill>
              </a:rPr>
              <a:t>   morning!”</a:t>
            </a:r>
          </a:p>
        </p:txBody>
      </p:sp>
      <p:sp>
        <p:nvSpPr>
          <p:cNvPr id="13" name="Shape 122">
            <a:extLst>
              <a:ext uri="{FF2B5EF4-FFF2-40B4-BE49-F238E27FC236}">
                <a16:creationId xmlns:a16="http://schemas.microsoft.com/office/drawing/2014/main" id="{4D7B29C4-896E-974A-BE09-F579725967F6}"/>
              </a:ext>
            </a:extLst>
          </p:cNvPr>
          <p:cNvSpPr txBox="1">
            <a:spLocks noGrp="1"/>
          </p:cNvSpPr>
          <p:nvPr/>
        </p:nvSpPr>
        <p:spPr>
          <a:xfrm>
            <a:off x="1351910" y="1680654"/>
            <a:ext cx="1752680" cy="512356"/>
          </a:xfrm>
          <a:prstGeom prst="roundRect">
            <a:avLst/>
          </a:prstGeom>
          <a:ln>
            <a:solidFill>
              <a:srgbClr val="704F2C"/>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spcBef>
                <a:spcPts val="0"/>
              </a:spcBef>
              <a:buNone/>
            </a:pPr>
            <a:r>
              <a:rPr lang="en-US" sz="1800" b="1" i="0" dirty="0">
                <a:solidFill>
                  <a:srgbClr val="704F2C"/>
                </a:solidFill>
              </a:rPr>
              <a:t>n-grams</a:t>
            </a:r>
          </a:p>
        </p:txBody>
      </p:sp>
      <p:sp>
        <p:nvSpPr>
          <p:cNvPr id="15" name="Shape 122">
            <a:extLst>
              <a:ext uri="{FF2B5EF4-FFF2-40B4-BE49-F238E27FC236}">
                <a16:creationId xmlns:a16="http://schemas.microsoft.com/office/drawing/2014/main" id="{76E03688-B4F3-7F48-9209-F86E089F6A29}"/>
              </a:ext>
            </a:extLst>
          </p:cNvPr>
          <p:cNvSpPr txBox="1">
            <a:spLocks noGrp="1"/>
          </p:cNvSpPr>
          <p:nvPr/>
        </p:nvSpPr>
        <p:spPr>
          <a:xfrm>
            <a:off x="900215" y="2450660"/>
            <a:ext cx="1443631" cy="623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spcBef>
                <a:spcPts val="0"/>
              </a:spcBef>
              <a:buNone/>
            </a:pPr>
            <a:r>
              <a:rPr lang="en-US" sz="1600" i="0" dirty="0">
                <a:solidFill>
                  <a:srgbClr val="704F2C"/>
                </a:solidFill>
              </a:rPr>
              <a:t> Unigrams:</a:t>
            </a:r>
          </a:p>
          <a:p>
            <a:pPr marL="0" lvl="0" indent="0">
              <a:spcBef>
                <a:spcPts val="0"/>
              </a:spcBef>
              <a:buNone/>
            </a:pPr>
            <a:r>
              <a:rPr lang="en-US" sz="1800" b="1" i="0" dirty="0">
                <a:solidFill>
                  <a:srgbClr val="704F2C"/>
                </a:solidFill>
              </a:rPr>
              <a:t>Words about family</a:t>
            </a:r>
          </a:p>
        </p:txBody>
      </p:sp>
      <p:pic>
        <p:nvPicPr>
          <p:cNvPr id="3" name="Graphic 2" descr="House">
            <a:extLst>
              <a:ext uri="{FF2B5EF4-FFF2-40B4-BE49-F238E27FC236}">
                <a16:creationId xmlns:a16="http://schemas.microsoft.com/office/drawing/2014/main" id="{FD025FA8-9FF9-9944-AD06-88E4385E8A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1487" y="3413843"/>
            <a:ext cx="681086" cy="681086"/>
          </a:xfrm>
          <a:prstGeom prst="rect">
            <a:avLst/>
          </a:prstGeom>
        </p:spPr>
      </p:pic>
      <p:sp>
        <p:nvSpPr>
          <p:cNvPr id="22" name="Shape 122">
            <a:extLst>
              <a:ext uri="{FF2B5EF4-FFF2-40B4-BE49-F238E27FC236}">
                <a16:creationId xmlns:a16="http://schemas.microsoft.com/office/drawing/2014/main" id="{3C72021C-F4F2-EA45-9C0C-86E6847D4B04}"/>
              </a:ext>
            </a:extLst>
          </p:cNvPr>
          <p:cNvSpPr txBox="1">
            <a:spLocks noGrp="1"/>
          </p:cNvSpPr>
          <p:nvPr/>
        </p:nvSpPr>
        <p:spPr>
          <a:xfrm>
            <a:off x="3779827" y="1680654"/>
            <a:ext cx="1752680" cy="512356"/>
          </a:xfrm>
          <a:prstGeom prst="roundRect">
            <a:avLst/>
          </a:prstGeom>
          <a:ln>
            <a:solidFill>
              <a:srgbClr val="704F2C"/>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spcBef>
                <a:spcPts val="0"/>
              </a:spcBef>
              <a:buNone/>
            </a:pPr>
            <a:r>
              <a:rPr lang="en-US" sz="1800" b="1" i="0" dirty="0">
                <a:solidFill>
                  <a:srgbClr val="704F2C"/>
                </a:solidFill>
              </a:rPr>
              <a:t>Sentiment</a:t>
            </a:r>
          </a:p>
        </p:txBody>
      </p:sp>
      <p:sp>
        <p:nvSpPr>
          <p:cNvPr id="23" name="Shape 122">
            <a:extLst>
              <a:ext uri="{FF2B5EF4-FFF2-40B4-BE49-F238E27FC236}">
                <a16:creationId xmlns:a16="http://schemas.microsoft.com/office/drawing/2014/main" id="{D4A67653-A64D-904C-8389-F32674997BB9}"/>
              </a:ext>
            </a:extLst>
          </p:cNvPr>
          <p:cNvSpPr txBox="1">
            <a:spLocks noGrp="1"/>
          </p:cNvSpPr>
          <p:nvPr/>
        </p:nvSpPr>
        <p:spPr>
          <a:xfrm>
            <a:off x="6207744" y="1680654"/>
            <a:ext cx="1752680" cy="512356"/>
          </a:xfrm>
          <a:prstGeom prst="roundRect">
            <a:avLst/>
          </a:prstGeom>
          <a:ln>
            <a:solidFill>
              <a:srgbClr val="704F2C"/>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spcBef>
                <a:spcPts val="0"/>
              </a:spcBef>
              <a:buNone/>
            </a:pPr>
            <a:r>
              <a:rPr lang="en-US" sz="1800" b="1" i="0" dirty="0">
                <a:solidFill>
                  <a:srgbClr val="704F2C"/>
                </a:solidFill>
              </a:rPr>
              <a:t>Recommender</a:t>
            </a:r>
          </a:p>
        </p:txBody>
      </p:sp>
      <p:sp>
        <p:nvSpPr>
          <p:cNvPr id="24" name="Shape 122">
            <a:extLst>
              <a:ext uri="{FF2B5EF4-FFF2-40B4-BE49-F238E27FC236}">
                <a16:creationId xmlns:a16="http://schemas.microsoft.com/office/drawing/2014/main" id="{B10C943C-DDFB-8445-8C5C-9397BF2130CA}"/>
              </a:ext>
            </a:extLst>
          </p:cNvPr>
          <p:cNvSpPr txBox="1">
            <a:spLocks noGrp="1"/>
          </p:cNvSpPr>
          <p:nvPr/>
        </p:nvSpPr>
        <p:spPr>
          <a:xfrm>
            <a:off x="3934351" y="2450659"/>
            <a:ext cx="1443631" cy="623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spcBef>
                <a:spcPts val="0"/>
              </a:spcBef>
              <a:buNone/>
            </a:pPr>
            <a:r>
              <a:rPr lang="en-US" sz="1600" i="0" dirty="0">
                <a:solidFill>
                  <a:srgbClr val="704F2C"/>
                </a:solidFill>
              </a:rPr>
              <a:t>Polarity:</a:t>
            </a:r>
            <a:br>
              <a:rPr lang="en-US" sz="1800" b="1" i="0" dirty="0">
                <a:solidFill>
                  <a:srgbClr val="704F2C"/>
                </a:solidFill>
              </a:rPr>
            </a:br>
            <a:r>
              <a:rPr lang="en-US" sz="1800" b="1" i="0" dirty="0">
                <a:solidFill>
                  <a:srgbClr val="704F2C"/>
                </a:solidFill>
              </a:rPr>
              <a:t>Almost all positive</a:t>
            </a:r>
          </a:p>
        </p:txBody>
      </p:sp>
      <p:sp>
        <p:nvSpPr>
          <p:cNvPr id="25" name="Shape 122">
            <a:extLst>
              <a:ext uri="{FF2B5EF4-FFF2-40B4-BE49-F238E27FC236}">
                <a16:creationId xmlns:a16="http://schemas.microsoft.com/office/drawing/2014/main" id="{74A29412-1437-9349-A873-ED827598C060}"/>
              </a:ext>
            </a:extLst>
          </p:cNvPr>
          <p:cNvSpPr txBox="1">
            <a:spLocks noGrp="1"/>
          </p:cNvSpPr>
          <p:nvPr/>
        </p:nvSpPr>
        <p:spPr>
          <a:xfrm>
            <a:off x="6079812" y="2416128"/>
            <a:ext cx="2008544" cy="623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spcBef>
                <a:spcPts val="0"/>
              </a:spcBef>
              <a:buNone/>
            </a:pPr>
            <a:r>
              <a:rPr lang="en-US" sz="1600" i="0" dirty="0" err="1">
                <a:solidFill>
                  <a:srgbClr val="704F2C"/>
                </a:solidFill>
              </a:rPr>
              <a:t>tf-idf</a:t>
            </a:r>
            <a:r>
              <a:rPr lang="en-US" sz="1600" i="0" dirty="0">
                <a:solidFill>
                  <a:srgbClr val="704F2C"/>
                </a:solidFill>
              </a:rPr>
              <a:t>:</a:t>
            </a:r>
            <a:br>
              <a:rPr lang="en-US" sz="1800" b="1" i="0" dirty="0">
                <a:solidFill>
                  <a:srgbClr val="704F2C"/>
                </a:solidFill>
              </a:rPr>
            </a:br>
            <a:r>
              <a:rPr lang="en-US" sz="1800" b="1" i="0" dirty="0">
                <a:solidFill>
                  <a:srgbClr val="704F2C"/>
                </a:solidFill>
              </a:rPr>
              <a:t>Greatest </a:t>
            </a:r>
            <a:br>
              <a:rPr lang="en-US" sz="1800" b="1" i="0" dirty="0">
                <a:solidFill>
                  <a:srgbClr val="704F2C"/>
                </a:solidFill>
              </a:rPr>
            </a:br>
            <a:r>
              <a:rPr lang="en-US" sz="1800" b="1" i="0" dirty="0">
                <a:solidFill>
                  <a:srgbClr val="704F2C"/>
                </a:solidFill>
              </a:rPr>
              <a:t>cosine similarity</a:t>
            </a:r>
          </a:p>
        </p:txBody>
      </p:sp>
      <p:pic>
        <p:nvPicPr>
          <p:cNvPr id="5" name="Graphic 4" descr="Smiling Face with Solid Fill">
            <a:extLst>
              <a:ext uri="{FF2B5EF4-FFF2-40B4-BE49-F238E27FC236}">
                <a16:creationId xmlns:a16="http://schemas.microsoft.com/office/drawing/2014/main" id="{E0B6DFE2-1288-4B44-8F6D-4B8B0D7029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82042" y="3413843"/>
            <a:ext cx="737649" cy="737649"/>
          </a:xfrm>
          <a:prstGeom prst="rect">
            <a:avLst/>
          </a:prstGeom>
        </p:spPr>
      </p:pic>
      <p:pic>
        <p:nvPicPr>
          <p:cNvPr id="27" name="Graphic 26" descr="Envelope">
            <a:extLst>
              <a:ext uri="{FF2B5EF4-FFF2-40B4-BE49-F238E27FC236}">
                <a16:creationId xmlns:a16="http://schemas.microsoft.com/office/drawing/2014/main" id="{8D695091-520E-864B-BA4C-346E3233B4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42383" y="3367350"/>
            <a:ext cx="872536" cy="872536"/>
          </a:xfrm>
          <a:prstGeom prst="rect">
            <a:avLst/>
          </a:prstGeom>
        </p:spPr>
      </p:pic>
    </p:spTree>
    <p:extLst>
      <p:ext uri="{BB962C8B-B14F-4D97-AF65-F5344CB8AC3E}">
        <p14:creationId xmlns:p14="http://schemas.microsoft.com/office/powerpoint/2010/main" val="277925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animBg="1"/>
      <p:bldP spid="15" grpId="0"/>
      <p:bldP spid="22" grpId="0" animBg="1"/>
      <p:bldP spid="23" grpId="0" animBg="1"/>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A0A612C8-1E44-874F-AC47-39048F83D13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27975" y="1327870"/>
            <a:ext cx="6365436" cy="2859981"/>
          </a:xfrm>
          <a:prstGeom prst="rect">
            <a:avLst/>
          </a:prstGeom>
        </p:spPr>
      </p:pic>
      <p:sp>
        <p:nvSpPr>
          <p:cNvPr id="108" name="Shape 108"/>
          <p:cNvSpPr txBox="1">
            <a:spLocks noGrp="1"/>
          </p:cNvSpPr>
          <p:nvPr>
            <p:ph type="ctrTitle" idx="4294967295"/>
          </p:nvPr>
        </p:nvSpPr>
        <p:spPr>
          <a:xfrm>
            <a:off x="966354" y="602969"/>
            <a:ext cx="7088678" cy="746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600" dirty="0">
                <a:solidFill>
                  <a:srgbClr val="94714F"/>
                </a:solidFill>
              </a:rPr>
              <a:t>Sentiment Analysis</a:t>
            </a:r>
            <a:endParaRPr sz="3600" dirty="0">
              <a:solidFill>
                <a:srgbClr val="94714F"/>
              </a:solidFill>
            </a:endParaRPr>
          </a:p>
        </p:txBody>
      </p:sp>
      <p:sp>
        <p:nvSpPr>
          <p:cNvPr id="4" name="TextBox 3">
            <a:extLst>
              <a:ext uri="{FF2B5EF4-FFF2-40B4-BE49-F238E27FC236}">
                <a16:creationId xmlns:a16="http://schemas.microsoft.com/office/drawing/2014/main" id="{7C8C4596-5FF7-B147-84CE-73B29B79ED7C}"/>
              </a:ext>
            </a:extLst>
          </p:cNvPr>
          <p:cNvSpPr txBox="1"/>
          <p:nvPr/>
        </p:nvSpPr>
        <p:spPr>
          <a:xfrm>
            <a:off x="1450181" y="4251461"/>
            <a:ext cx="524503" cy="276999"/>
          </a:xfrm>
          <a:prstGeom prst="rect">
            <a:avLst/>
          </a:prstGeom>
          <a:noFill/>
        </p:spPr>
        <p:txBody>
          <a:bodyPr wrap="none" rtlCol="0">
            <a:spAutoFit/>
          </a:bodyPr>
          <a:lstStyle/>
          <a:p>
            <a:r>
              <a:rPr lang="en-US" sz="1200" b="1" dirty="0">
                <a:solidFill>
                  <a:schemeClr val="bg2"/>
                </a:solidFill>
              </a:rPr>
              <a:t>1946</a:t>
            </a:r>
          </a:p>
        </p:txBody>
      </p:sp>
      <p:sp>
        <p:nvSpPr>
          <p:cNvPr id="9" name="TextBox 8">
            <a:extLst>
              <a:ext uri="{FF2B5EF4-FFF2-40B4-BE49-F238E27FC236}">
                <a16:creationId xmlns:a16="http://schemas.microsoft.com/office/drawing/2014/main" id="{A9D2E346-DE15-9C47-92C7-2C4BDE370666}"/>
              </a:ext>
            </a:extLst>
          </p:cNvPr>
          <p:cNvSpPr txBox="1"/>
          <p:nvPr/>
        </p:nvSpPr>
        <p:spPr>
          <a:xfrm>
            <a:off x="6510337" y="4224664"/>
            <a:ext cx="524503" cy="276999"/>
          </a:xfrm>
          <a:prstGeom prst="rect">
            <a:avLst/>
          </a:prstGeom>
          <a:noFill/>
        </p:spPr>
        <p:txBody>
          <a:bodyPr wrap="none" rtlCol="0">
            <a:spAutoFit/>
          </a:bodyPr>
          <a:lstStyle/>
          <a:p>
            <a:r>
              <a:rPr lang="en-US" sz="1200" b="1" dirty="0">
                <a:solidFill>
                  <a:schemeClr val="bg2"/>
                </a:solidFill>
              </a:rPr>
              <a:t>1970</a:t>
            </a:r>
          </a:p>
        </p:txBody>
      </p:sp>
      <p:cxnSp>
        <p:nvCxnSpPr>
          <p:cNvPr id="6" name="Straight Arrow Connector 5">
            <a:extLst>
              <a:ext uri="{FF2B5EF4-FFF2-40B4-BE49-F238E27FC236}">
                <a16:creationId xmlns:a16="http://schemas.microsoft.com/office/drawing/2014/main" id="{BD2EC4CA-882B-8147-BBDB-F07B01BFE153}"/>
              </a:ext>
            </a:extLst>
          </p:cNvPr>
          <p:cNvCxnSpPr/>
          <p:nvPr/>
        </p:nvCxnSpPr>
        <p:spPr>
          <a:xfrm>
            <a:off x="1985963" y="4391915"/>
            <a:ext cx="4507706" cy="0"/>
          </a:xfrm>
          <a:prstGeom prst="straightConnector1">
            <a:avLst/>
          </a:prstGeom>
          <a:ln w="9525">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DBCABE5-C90F-CD4D-99C5-5154E6DEDA54}"/>
              </a:ext>
            </a:extLst>
          </p:cNvPr>
          <p:cNvCxnSpPr>
            <a:cxnSpLocks/>
          </p:cNvCxnSpPr>
          <p:nvPr/>
        </p:nvCxnSpPr>
        <p:spPr>
          <a:xfrm>
            <a:off x="1736656" y="2889792"/>
            <a:ext cx="591097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1B450F1-134F-D344-AABA-CE721FEEE499}"/>
              </a:ext>
            </a:extLst>
          </p:cNvPr>
          <p:cNvSpPr/>
          <p:nvPr/>
        </p:nvSpPr>
        <p:spPr>
          <a:xfrm>
            <a:off x="1327975" y="1377587"/>
            <a:ext cx="6365436" cy="2091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593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Monitor">
            <a:extLst>
              <a:ext uri="{FF2B5EF4-FFF2-40B4-BE49-F238E27FC236}">
                <a16:creationId xmlns:a16="http://schemas.microsoft.com/office/drawing/2014/main" id="{D0C6E80A-70C2-A242-912F-0D8E78BB61C8}"/>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762" b="14653"/>
          <a:stretch/>
        </p:blipFill>
        <p:spPr>
          <a:xfrm>
            <a:off x="1912774" y="161261"/>
            <a:ext cx="7448211" cy="4982239"/>
          </a:xfrm>
          <a:prstGeom prst="rect">
            <a:avLst/>
          </a:prstGeom>
        </p:spPr>
      </p:pic>
      <p:sp>
        <p:nvSpPr>
          <p:cNvPr id="5" name="Rectangle 4">
            <a:extLst>
              <a:ext uri="{FF2B5EF4-FFF2-40B4-BE49-F238E27FC236}">
                <a16:creationId xmlns:a16="http://schemas.microsoft.com/office/drawing/2014/main" id="{368B4F13-406C-024E-A531-DA98A1BF1C64}"/>
              </a:ext>
            </a:extLst>
          </p:cNvPr>
          <p:cNvSpPr/>
          <p:nvPr/>
        </p:nvSpPr>
        <p:spPr>
          <a:xfrm>
            <a:off x="2910358" y="649154"/>
            <a:ext cx="5430559" cy="32736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 name="Picture 1">
            <a:extLst>
              <a:ext uri="{FF2B5EF4-FFF2-40B4-BE49-F238E27FC236}">
                <a16:creationId xmlns:a16="http://schemas.microsoft.com/office/drawing/2014/main" id="{A07F68D1-5C40-3543-8216-090C1824E5F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644770" y="649155"/>
            <a:ext cx="3954237" cy="3273692"/>
          </a:xfrm>
          <a:prstGeom prst="rect">
            <a:avLst/>
          </a:prstGeom>
        </p:spPr>
      </p:pic>
      <p:sp>
        <p:nvSpPr>
          <p:cNvPr id="4" name="Rectangle 3">
            <a:extLst>
              <a:ext uri="{FF2B5EF4-FFF2-40B4-BE49-F238E27FC236}">
                <a16:creationId xmlns:a16="http://schemas.microsoft.com/office/drawing/2014/main" id="{5623F5AE-C2FF-494E-9124-7AE6E3AEACC8}"/>
              </a:ext>
            </a:extLst>
          </p:cNvPr>
          <p:cNvSpPr/>
          <p:nvPr/>
        </p:nvSpPr>
        <p:spPr>
          <a:xfrm>
            <a:off x="1" y="-1"/>
            <a:ext cx="2035534" cy="5143501"/>
          </a:xfrm>
          <a:prstGeom prst="rect">
            <a:avLst/>
          </a:prstGeom>
          <a:solidFill>
            <a:srgbClr val="E2D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2D8CE"/>
              </a:solidFill>
            </a:endParaRPr>
          </a:p>
        </p:txBody>
      </p:sp>
      <p:sp>
        <p:nvSpPr>
          <p:cNvPr id="7" name="Shape 122">
            <a:extLst>
              <a:ext uri="{FF2B5EF4-FFF2-40B4-BE49-F238E27FC236}">
                <a16:creationId xmlns:a16="http://schemas.microsoft.com/office/drawing/2014/main" id="{15B6B9FC-A063-BB40-B1B4-AE4F58F3225B}"/>
              </a:ext>
            </a:extLst>
          </p:cNvPr>
          <p:cNvSpPr txBox="1">
            <a:spLocks noGrp="1"/>
          </p:cNvSpPr>
          <p:nvPr/>
        </p:nvSpPr>
        <p:spPr>
          <a:xfrm>
            <a:off x="63612" y="993912"/>
            <a:ext cx="1932168" cy="36735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60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1pPr>
            <a:lvl2pPr marL="914400" marR="0" lvl="1"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2pPr>
            <a:lvl3pPr marL="1371600" marR="0" lvl="2"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3pPr>
            <a:lvl4pPr marL="1828800" marR="0" lvl="3"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4pPr>
            <a:lvl5pPr marL="2286000" marR="0" lvl="4"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5pPr>
            <a:lvl6pPr marL="2743200" marR="0" lvl="5"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6pPr>
            <a:lvl7pPr marL="3200400" marR="0" lvl="6"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7pPr>
            <a:lvl8pPr marL="3657600" marR="0" lvl="7"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8pPr>
            <a:lvl9pPr marL="4114800" marR="0" lvl="8" indent="-368300" algn="ctr" rtl="0">
              <a:lnSpc>
                <a:spcPct val="100000"/>
              </a:lnSpc>
              <a:spcBef>
                <a:spcPts val="0"/>
              </a:spcBef>
              <a:spcAft>
                <a:spcPts val="0"/>
              </a:spcAft>
              <a:buClr>
                <a:srgbClr val="FFFFFF"/>
              </a:buClr>
              <a:buSzPts val="2200"/>
              <a:buFont typeface="Tinos"/>
              <a:buChar char="◇"/>
              <a:defRPr sz="2200" b="0" i="1" u="none" strike="noStrike" cap="none">
                <a:solidFill>
                  <a:srgbClr val="FFFFFF"/>
                </a:solidFill>
                <a:latin typeface="Tinos"/>
                <a:ea typeface="Tinos"/>
                <a:cs typeface="Tinos"/>
                <a:sym typeface="Tinos"/>
              </a:defRPr>
            </a:lvl9pPr>
          </a:lstStyle>
          <a:p>
            <a:pPr marL="0" lvl="0" indent="0">
              <a:spcBef>
                <a:spcPts val="0"/>
              </a:spcBef>
              <a:buNone/>
            </a:pPr>
            <a:r>
              <a:rPr lang="en-US" sz="2000" b="1" i="0" dirty="0">
                <a:solidFill>
                  <a:srgbClr val="704F2C"/>
                </a:solidFill>
              </a:rPr>
              <a:t>Letter Explorer</a:t>
            </a:r>
          </a:p>
          <a:p>
            <a:pPr marL="0" lvl="0" indent="0">
              <a:spcBef>
                <a:spcPts val="0"/>
              </a:spcBef>
              <a:buNone/>
            </a:pPr>
            <a:r>
              <a:rPr lang="en-US" sz="2000" i="0" dirty="0">
                <a:solidFill>
                  <a:srgbClr val="704F2C"/>
                </a:solidFill>
              </a:rPr>
              <a:t>Tableau</a:t>
            </a:r>
          </a:p>
          <a:p>
            <a:pPr marL="0" lvl="0" indent="0">
              <a:spcBef>
                <a:spcPts val="0"/>
              </a:spcBef>
              <a:buNone/>
            </a:pPr>
            <a:endParaRPr lang="en-US" sz="2000" i="0" dirty="0">
              <a:solidFill>
                <a:srgbClr val="704F2C"/>
              </a:solidFill>
            </a:endParaRPr>
          </a:p>
          <a:p>
            <a:pPr marL="0" lvl="0" indent="0">
              <a:spcBef>
                <a:spcPts val="0"/>
              </a:spcBef>
              <a:buNone/>
            </a:pPr>
            <a:r>
              <a:rPr lang="en-US" sz="2000" b="1" i="0" dirty="0">
                <a:solidFill>
                  <a:srgbClr val="704F2C"/>
                </a:solidFill>
              </a:rPr>
              <a:t>Recommender</a:t>
            </a:r>
          </a:p>
          <a:p>
            <a:pPr marL="0" lvl="0" indent="0">
              <a:spcBef>
                <a:spcPts val="0"/>
              </a:spcBef>
              <a:buNone/>
            </a:pPr>
            <a:r>
              <a:rPr lang="en-US" sz="2000" i="0" dirty="0" err="1">
                <a:solidFill>
                  <a:srgbClr val="704F2C"/>
                </a:solidFill>
              </a:rPr>
              <a:t>tf-idf</a:t>
            </a:r>
            <a:endParaRPr lang="en-US" sz="2000" i="0" dirty="0">
              <a:solidFill>
                <a:srgbClr val="704F2C"/>
              </a:solidFill>
            </a:endParaRPr>
          </a:p>
        </p:txBody>
      </p:sp>
    </p:spTree>
    <p:extLst>
      <p:ext uri="{BB962C8B-B14F-4D97-AF65-F5344CB8AC3E}">
        <p14:creationId xmlns:p14="http://schemas.microsoft.com/office/powerpoint/2010/main" val="3025720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ctrTitle" idx="4294967295"/>
          </p:nvPr>
        </p:nvSpPr>
        <p:spPr>
          <a:xfrm>
            <a:off x="2707447" y="899339"/>
            <a:ext cx="3666798" cy="746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solidFill>
                  <a:srgbClr val="94714F"/>
                </a:solidFill>
              </a:rPr>
              <a:t>Applications</a:t>
            </a:r>
            <a:endParaRPr sz="4800" dirty="0">
              <a:solidFill>
                <a:srgbClr val="94714F"/>
              </a:solidFill>
            </a:endParaRPr>
          </a:p>
        </p:txBody>
      </p:sp>
      <p:pic>
        <p:nvPicPr>
          <p:cNvPr id="4" name="Picture 3">
            <a:extLst>
              <a:ext uri="{FF2B5EF4-FFF2-40B4-BE49-F238E27FC236}">
                <a16:creationId xmlns:a16="http://schemas.microsoft.com/office/drawing/2014/main" id="{CEF50B77-B770-2C41-9EF9-277952CCD6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63755" y="1646039"/>
            <a:ext cx="2787363" cy="740883"/>
          </a:xfrm>
          <a:prstGeom prst="rect">
            <a:avLst/>
          </a:prstGeom>
        </p:spPr>
      </p:pic>
      <p:pic>
        <p:nvPicPr>
          <p:cNvPr id="6" name="Picture 5">
            <a:extLst>
              <a:ext uri="{FF2B5EF4-FFF2-40B4-BE49-F238E27FC236}">
                <a16:creationId xmlns:a16="http://schemas.microsoft.com/office/drawing/2014/main" id="{02FCA4F9-FF0E-484C-9526-03A60F4106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36768" y="3888072"/>
            <a:ext cx="2438400" cy="508000"/>
          </a:xfrm>
          <a:prstGeom prst="rect">
            <a:avLst/>
          </a:prstGeom>
          <a:ln>
            <a:solidFill>
              <a:srgbClr val="979C58"/>
            </a:solidFill>
          </a:ln>
        </p:spPr>
      </p:pic>
      <p:pic>
        <p:nvPicPr>
          <p:cNvPr id="12" name="Picture 11">
            <a:extLst>
              <a:ext uri="{FF2B5EF4-FFF2-40B4-BE49-F238E27FC236}">
                <a16:creationId xmlns:a16="http://schemas.microsoft.com/office/drawing/2014/main" id="{24C5F516-D4BC-C249-84E7-EA749FD5B01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50629" y="2785615"/>
            <a:ext cx="1141130" cy="779963"/>
          </a:xfrm>
          <a:prstGeom prst="rect">
            <a:avLst/>
          </a:prstGeom>
        </p:spPr>
      </p:pic>
      <p:pic>
        <p:nvPicPr>
          <p:cNvPr id="14" name="Picture 13">
            <a:extLst>
              <a:ext uri="{FF2B5EF4-FFF2-40B4-BE49-F238E27FC236}">
                <a16:creationId xmlns:a16="http://schemas.microsoft.com/office/drawing/2014/main" id="{97D6A612-3D04-E24D-9FC5-02CCEE6CC2B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5836" y="2614388"/>
            <a:ext cx="2743200" cy="914400"/>
          </a:xfrm>
          <a:prstGeom prst="rect">
            <a:avLst/>
          </a:prstGeom>
        </p:spPr>
      </p:pic>
      <p:pic>
        <p:nvPicPr>
          <p:cNvPr id="16" name="Picture 15">
            <a:extLst>
              <a:ext uri="{FF2B5EF4-FFF2-40B4-BE49-F238E27FC236}">
                <a16:creationId xmlns:a16="http://schemas.microsoft.com/office/drawing/2014/main" id="{3A92C91C-02CF-1F45-86E9-16B4C609DEC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74245" y="1747898"/>
            <a:ext cx="1345169" cy="1824049"/>
          </a:xfrm>
          <a:prstGeom prst="rect">
            <a:avLst/>
          </a:prstGeom>
        </p:spPr>
      </p:pic>
      <p:pic>
        <p:nvPicPr>
          <p:cNvPr id="18" name="Graphic 17">
            <a:extLst>
              <a:ext uri="{FF2B5EF4-FFF2-40B4-BE49-F238E27FC236}">
                <a16:creationId xmlns:a16="http://schemas.microsoft.com/office/drawing/2014/main" id="{7E8DECC7-0712-3C4F-BD97-C13AC295BA5E}"/>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273042" y="3887713"/>
            <a:ext cx="2446372" cy="438418"/>
          </a:xfrm>
          <a:prstGeom prst="rect">
            <a:avLst/>
          </a:prstGeom>
        </p:spPr>
      </p:pic>
      <p:pic>
        <p:nvPicPr>
          <p:cNvPr id="21" name="Picture 20">
            <a:extLst>
              <a:ext uri="{FF2B5EF4-FFF2-40B4-BE49-F238E27FC236}">
                <a16:creationId xmlns:a16="http://schemas.microsoft.com/office/drawing/2014/main" id="{0CADA9A4-1DD1-EE4D-A56B-1BEF9D18F625}"/>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540846" y="1753432"/>
            <a:ext cx="975027" cy="716417"/>
          </a:xfrm>
          <a:prstGeom prst="rect">
            <a:avLst/>
          </a:prstGeom>
        </p:spPr>
      </p:pic>
    </p:spTree>
    <p:extLst>
      <p:ext uri="{BB962C8B-B14F-4D97-AF65-F5344CB8AC3E}">
        <p14:creationId xmlns:p14="http://schemas.microsoft.com/office/powerpoint/2010/main" val="3833063284"/>
      </p:ext>
    </p:extLst>
  </p:cSld>
  <p:clrMapOvr>
    <a:masterClrMapping/>
  </p:clrMapOvr>
</p:sld>
</file>

<file path=ppt/theme/theme1.xml><?xml version="1.0" encoding="utf-8"?>
<a:theme xmlns:a="http://schemas.openxmlformats.org/drawingml/2006/main" name="Helicanus template">
  <a:themeElements>
    <a:clrScheme name="Custom 3">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797979"/>
      </a:hlink>
      <a:folHlink>
        <a:srgbClr val="521B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10370</TotalTime>
  <Words>1126</Words>
  <Application>Microsoft Macintosh PowerPoint</Application>
  <PresentationFormat>On-screen Show (16:9)</PresentationFormat>
  <Paragraphs>94</Paragraphs>
  <Slides>15</Slides>
  <Notes>15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Avenir Light</vt:lpstr>
      <vt:lpstr>Vidaloka</vt:lpstr>
      <vt:lpstr>Arial</vt:lpstr>
      <vt:lpstr>Tinos</vt:lpstr>
      <vt:lpstr>Helicanus template</vt:lpstr>
      <vt:lpstr>APPLICATIONS OF DATA SCIENCE: Appreciating Letters from Grandma  Kelly Jones   |  June 2018</vt:lpstr>
      <vt:lpstr>PowerPoint Presentation</vt:lpstr>
      <vt:lpstr>PowerPoint Presentation</vt:lpstr>
      <vt:lpstr>PowerPoint Presentation</vt:lpstr>
      <vt:lpstr>PowerPoint Presentation</vt:lpstr>
      <vt:lpstr>NLP Results</vt:lpstr>
      <vt:lpstr>Sentiment Analysis</vt:lpstr>
      <vt:lpstr>PowerPoint Presentation</vt:lpstr>
      <vt:lpstr>Applications</vt:lpstr>
      <vt:lpstr>PowerPoint Presentation</vt:lpstr>
      <vt:lpstr>Thanks!</vt:lpstr>
      <vt:lpstr>PowerPoint Presentation</vt:lpstr>
      <vt:lpstr>PowerPoint Presentation</vt:lpstr>
      <vt:lpstr>When Did She Write?</vt:lpstr>
      <vt:lpstr>PowerPoint Presentation</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c:title>
  <cp:lastModifiedBy>Microsoft Office User</cp:lastModifiedBy>
  <cp:revision>110</cp:revision>
  <dcterms:modified xsi:type="dcterms:W3CDTF">2018-07-09T16:56:10Z</dcterms:modified>
</cp:coreProperties>
</file>